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0" r:id="rId1"/>
  </p:sldMasterIdLst>
  <p:notesMasterIdLst>
    <p:notesMasterId r:id="rId16"/>
  </p:notesMasterIdLst>
  <p:sldIdLst>
    <p:sldId id="256" r:id="rId2"/>
    <p:sldId id="334" r:id="rId3"/>
    <p:sldId id="314" r:id="rId4"/>
    <p:sldId id="335" r:id="rId5"/>
    <p:sldId id="336" r:id="rId6"/>
    <p:sldId id="316" r:id="rId7"/>
    <p:sldId id="319" r:id="rId8"/>
    <p:sldId id="337" r:id="rId9"/>
    <p:sldId id="340" r:id="rId10"/>
    <p:sldId id="322" r:id="rId11"/>
    <p:sldId id="339" r:id="rId12"/>
    <p:sldId id="338" r:id="rId13"/>
    <p:sldId id="300" r:id="rId14"/>
    <p:sldId id="290"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FF33CC"/>
    <a:srgbClr val="FFFFFF"/>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47" autoAdjust="0"/>
    <p:restoredTop sz="94660"/>
  </p:normalViewPr>
  <p:slideViewPr>
    <p:cSldViewPr>
      <p:cViewPr varScale="1">
        <p:scale>
          <a:sx n="69" d="100"/>
          <a:sy n="69" d="100"/>
        </p:scale>
        <p:origin x="-5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E621877-4FF1-40DF-81D6-5D5BA8BADC7F}" type="datetimeFigureOut">
              <a:rPr lang="en-US"/>
              <a:pPr>
                <a:defRPr/>
              </a:pPr>
              <a:t>7/9/2010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0854EFE-830E-4E9D-942F-F4D3D65A7D6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49AE57-39DE-41E4-B570-E3CDAD9F4A60}"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B266B9-D49F-4F37-9E17-BDFA44073145}"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B05F20-CD85-44B3-8E31-EDD4C729780C}"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526CBA1-1BE5-468F-B92B-420B2CD73321}"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AA88AD-8934-423D-AFC8-A3663BD4FF2B}"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48C5097-5BD6-41CA-B409-5D5AE5713465}"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0690EFC-7926-42CF-B365-039ADA40F725}"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11FC6A-EE1C-4492-A867-B393506FC405}"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AF0E0C-BB1F-46AF-AA66-D878EDA92BAE}"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940CBDD-0C68-4D84-9BFF-F8255BC6C765}"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7DA869-C998-4282-9C4C-986075147352}" type="slidenum">
              <a:rPr lang="en-US" smtClean="0"/>
              <a:pPr fontAlgn="base">
                <a:spcBef>
                  <a:spcPct val="0"/>
                </a:spcBef>
                <a:spcAft>
                  <a:spcPct val="0"/>
                </a:spcAft>
                <a:defRPr/>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38E9C4AE-E6C5-45D3-AD3E-13BD12D7E5F3}" type="datetimeFigureOut">
              <a:rPr lang="en-US"/>
              <a:pPr>
                <a:defRPr/>
              </a:pPr>
              <a:t>7/9/2010</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D8FE6B98-0FE1-437B-9F17-F0BBE187BEF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35D479C5-380A-475C-8965-9EE43F1BCFEF}" type="datetimeFigureOut">
              <a:rPr lang="en-US"/>
              <a:pPr>
                <a:defRPr/>
              </a:pPr>
              <a:t>7/9/2010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5810C5B-1579-421C-944D-FDD16AD98E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03419CD8-70E2-49BC-A136-5A1EBEB11FC9}" type="datetimeFigureOut">
              <a:rPr lang="en-US"/>
              <a:pPr>
                <a:defRPr/>
              </a:pPr>
              <a:t>7/9/2010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C3920640-0C44-48D9-9025-C24B51457B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3698F34C-5710-4843-BD92-834DB36CB608}" type="datetimeFigureOut">
              <a:rPr lang="en-US"/>
              <a:pPr>
                <a:defRPr/>
              </a:pPr>
              <a:t>7/9/2010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D897A977-E3AB-492F-AE92-3E788C002A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7DC02092-2BD9-48CA-AC4B-860B4BD5105B}" type="datetimeFigureOut">
              <a:rPr lang="en-US"/>
              <a:pPr>
                <a:defRPr/>
              </a:pPr>
              <a:t>7/9/2010</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C7BEE990-836A-4AE2-85CE-51749F6AD0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CADFAEC3-80E2-421A-974D-3973BED9BF7B}" type="datetimeFigureOut">
              <a:rPr lang="en-US"/>
              <a:pPr>
                <a:defRPr/>
              </a:pPr>
              <a:t>7/9/2010</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2D8F9AE7-9F86-4445-A9A4-0BAD318E447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857AD7F1-F654-4A2B-B5D0-93D11E7443E2}" type="datetimeFigureOut">
              <a:rPr lang="en-US"/>
              <a:pPr>
                <a:defRPr/>
              </a:pPr>
              <a:t>7/9/2010</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F01FDAB1-C79D-4679-A095-C5A5E55E13C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6391523E-2E00-48F5-86A4-FEDE1DECCE2F}" type="datetimeFigureOut">
              <a:rPr lang="en-US"/>
              <a:pPr>
                <a:defRPr/>
              </a:pPr>
              <a:t>7/9/2010</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B858ECE8-76CF-427E-AA5B-2456B8826A3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fld id="{8D41BA7B-4DEA-49C1-BE48-87B38D9ABBE2}" type="datetimeFigureOut">
              <a:rPr lang="en-US"/>
              <a:pPr>
                <a:defRPr/>
              </a:pPr>
              <a:t>7/9/2010</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8EC59919-EB66-4D09-BE35-C1A3577E9E9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B034F81C-D79A-46D2-8A70-FB3D1CCB58C9}" type="datetimeFigureOut">
              <a:rPr lang="en-US"/>
              <a:pPr>
                <a:defRPr/>
              </a:pPr>
              <a:t>7/9/2010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D4FBB54-2A65-44B9-A228-E2D276E56D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7FC34429-ED92-4E39-9605-845B815FAC0C}" type="datetimeFigureOut">
              <a:rPr lang="en-US"/>
              <a:pPr>
                <a:defRPr/>
              </a:pPr>
              <a:t>7/9/2010</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C9DBA6BA-1BD1-4A4F-B354-571ED4B0FF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smtClean="0">
                <a:solidFill>
                  <a:schemeClr val="bg2">
                    <a:shade val="50000"/>
                    <a:satMod val="200000"/>
                  </a:schemeClr>
                </a:solidFill>
              </a:defRPr>
            </a:lvl1pPr>
            <a:extLst/>
          </a:lstStyle>
          <a:p>
            <a:pPr>
              <a:defRPr/>
            </a:pPr>
            <a:fld id="{27BFC768-C660-4091-9299-5F0B6A866C7C}" type="datetimeFigureOut">
              <a:rPr lang="en-US"/>
              <a:pPr>
                <a:defRPr/>
              </a:pPr>
              <a:t>7/9/2010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a:defRPr/>
            </a:pPr>
            <a:fld id="{1FDE8039-F78F-4254-8CBF-8C4B5B523E75}"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503" r:id="rId1"/>
    <p:sldLayoutId id="2147484498" r:id="rId2"/>
    <p:sldLayoutId id="2147484504" r:id="rId3"/>
    <p:sldLayoutId id="2147484499" r:id="rId4"/>
    <p:sldLayoutId id="2147484505" r:id="rId5"/>
    <p:sldLayoutId id="2147484500" r:id="rId6"/>
    <p:sldLayoutId id="2147484506" r:id="rId7"/>
    <p:sldLayoutId id="2147484507" r:id="rId8"/>
    <p:sldLayoutId id="2147484508" r:id="rId9"/>
    <p:sldLayoutId id="2147484501" r:id="rId10"/>
    <p:sldLayoutId id="2147484502" r:id="rId11"/>
  </p:sldLayoutIdLst>
  <p:txStyles>
    <p:titleStyle>
      <a:lvl1pPr algn="l" rtl="0" fontAlgn="base">
        <a:spcBef>
          <a:spcPct val="0"/>
        </a:spcBef>
        <a:spcAft>
          <a:spcPct val="0"/>
        </a:spcAft>
        <a:defRPr sz="4300" kern="1200">
          <a:solidFill>
            <a:srgbClr val="006B8D"/>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006B8D"/>
          </a:solidFill>
          <a:latin typeface="Arial" charset="0"/>
        </a:defRPr>
      </a:lvl2pPr>
      <a:lvl3pPr algn="l" rtl="0" fontAlgn="base">
        <a:spcBef>
          <a:spcPct val="0"/>
        </a:spcBef>
        <a:spcAft>
          <a:spcPct val="0"/>
        </a:spcAft>
        <a:defRPr sz="4300">
          <a:solidFill>
            <a:srgbClr val="006B8D"/>
          </a:solidFill>
          <a:latin typeface="Arial" charset="0"/>
        </a:defRPr>
      </a:lvl3pPr>
      <a:lvl4pPr algn="l" rtl="0" fontAlgn="base">
        <a:spcBef>
          <a:spcPct val="0"/>
        </a:spcBef>
        <a:spcAft>
          <a:spcPct val="0"/>
        </a:spcAft>
        <a:defRPr sz="4300">
          <a:solidFill>
            <a:srgbClr val="006B8D"/>
          </a:solidFill>
          <a:latin typeface="Arial" charset="0"/>
        </a:defRPr>
      </a:lvl4pPr>
      <a:lvl5pPr algn="l" rtl="0" fontAlgn="base">
        <a:spcBef>
          <a:spcPct val="0"/>
        </a:spcBef>
        <a:spcAft>
          <a:spcPct val="0"/>
        </a:spcAft>
        <a:defRPr sz="4300">
          <a:solidFill>
            <a:srgbClr val="006B8D"/>
          </a:solidFill>
          <a:latin typeface="Arial" charset="0"/>
        </a:defRPr>
      </a:lvl5pPr>
      <a:lvl6pPr marL="457200" algn="l" rtl="0" fontAlgn="base">
        <a:spcBef>
          <a:spcPct val="0"/>
        </a:spcBef>
        <a:spcAft>
          <a:spcPct val="0"/>
        </a:spcAft>
        <a:defRPr sz="4300">
          <a:solidFill>
            <a:srgbClr val="006B8D"/>
          </a:solidFill>
          <a:latin typeface="Arial" charset="0"/>
        </a:defRPr>
      </a:lvl6pPr>
      <a:lvl7pPr marL="914400" algn="l" rtl="0" fontAlgn="base">
        <a:spcBef>
          <a:spcPct val="0"/>
        </a:spcBef>
        <a:spcAft>
          <a:spcPct val="0"/>
        </a:spcAft>
        <a:defRPr sz="4300">
          <a:solidFill>
            <a:srgbClr val="006B8D"/>
          </a:solidFill>
          <a:latin typeface="Arial" charset="0"/>
        </a:defRPr>
      </a:lvl7pPr>
      <a:lvl8pPr marL="1371600" algn="l" rtl="0" fontAlgn="base">
        <a:spcBef>
          <a:spcPct val="0"/>
        </a:spcBef>
        <a:spcAft>
          <a:spcPct val="0"/>
        </a:spcAft>
        <a:defRPr sz="4300">
          <a:solidFill>
            <a:srgbClr val="006B8D"/>
          </a:solidFill>
          <a:latin typeface="Arial" charset="0"/>
        </a:defRPr>
      </a:lvl8pPr>
      <a:lvl9pPr marL="1828800" algn="l" rtl="0" fontAlgn="base">
        <a:spcBef>
          <a:spcPct val="0"/>
        </a:spcBef>
        <a:spcAft>
          <a:spcPct val="0"/>
        </a:spcAft>
        <a:defRPr sz="4300">
          <a:solidFill>
            <a:srgbClr val="006B8D"/>
          </a:solidFill>
          <a:latin typeface="Arial"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0BD0D9"/>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10CF9B"/>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9.emf"/><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514349"/>
            <a:ext cx="7924800" cy="2000251"/>
          </a:xfrm>
        </p:spPr>
        <p:txBody>
          <a:bodyPr>
            <a:noAutofit/>
            <a:scene3d>
              <a:camera prst="orthographicFront"/>
              <a:lightRig rig="freezing" dir="t">
                <a:rot lat="0" lon="0" rev="6000000"/>
              </a:lightRig>
            </a:scene3d>
            <a:sp3d prstMaterial="flat">
              <a:contourClr>
                <a:schemeClr val="tx2"/>
              </a:contourClr>
            </a:sp3d>
          </a:bodyPr>
          <a:lstStyle/>
          <a:p>
            <a:pPr algn="ctr" fontAlgn="auto">
              <a:spcAft>
                <a:spcPts val="0"/>
              </a:spcAft>
              <a:defRPr/>
            </a:pPr>
            <a:r>
              <a:rPr lang="en-US" sz="3600" b="1" dirty="0" smtClean="0">
                <a:solidFill>
                  <a:schemeClr val="tx2">
                    <a:satMod val="130000"/>
                  </a:schemeClr>
                </a:solidFill>
              </a:rPr>
              <a:t>Predicting the occurrence of </a:t>
            </a:r>
            <a:r>
              <a:rPr lang="en-US" sz="3600" b="1" dirty="0" err="1" smtClean="0">
                <a:solidFill>
                  <a:schemeClr val="tx2">
                    <a:satMod val="130000"/>
                  </a:schemeClr>
                </a:solidFill>
              </a:rPr>
              <a:t>bluefin</a:t>
            </a:r>
            <a:r>
              <a:rPr lang="en-US" sz="3600" b="1" dirty="0" smtClean="0">
                <a:solidFill>
                  <a:schemeClr val="tx2">
                    <a:satMod val="130000"/>
                  </a:schemeClr>
                </a:solidFill>
              </a:rPr>
              <a:t> tuna (</a:t>
            </a:r>
            <a:r>
              <a:rPr lang="en-US" sz="3600" b="1" i="1" dirty="0" err="1" smtClean="0">
                <a:solidFill>
                  <a:schemeClr val="tx2">
                    <a:satMod val="130000"/>
                  </a:schemeClr>
                </a:solidFill>
              </a:rPr>
              <a:t>Thunnus</a:t>
            </a:r>
            <a:r>
              <a:rPr lang="en-US" sz="3600" b="1" i="1" dirty="0" smtClean="0">
                <a:solidFill>
                  <a:schemeClr val="tx2">
                    <a:satMod val="130000"/>
                  </a:schemeClr>
                </a:solidFill>
              </a:rPr>
              <a:t> </a:t>
            </a:r>
            <a:r>
              <a:rPr lang="en-US" sz="3600" b="1" i="1" dirty="0" err="1" smtClean="0">
                <a:solidFill>
                  <a:schemeClr val="tx2">
                    <a:satMod val="130000"/>
                  </a:schemeClr>
                </a:solidFill>
              </a:rPr>
              <a:t>thynnus</a:t>
            </a:r>
            <a:r>
              <a:rPr lang="en-US" sz="3600" b="1" dirty="0" smtClean="0">
                <a:solidFill>
                  <a:schemeClr val="tx2">
                    <a:satMod val="130000"/>
                  </a:schemeClr>
                </a:solidFill>
              </a:rPr>
              <a:t>) larvae in the Gulf of Mexico</a:t>
            </a:r>
            <a:endParaRPr lang="en-US" sz="3600" b="1" dirty="0">
              <a:solidFill>
                <a:schemeClr val="tx2">
                  <a:satMod val="130000"/>
                </a:schemeClr>
              </a:solidFill>
            </a:endParaRPr>
          </a:p>
        </p:txBody>
      </p:sp>
      <p:sp>
        <p:nvSpPr>
          <p:cNvPr id="3" name="Subtitle 2"/>
          <p:cNvSpPr>
            <a:spLocks noGrp="1"/>
          </p:cNvSpPr>
          <p:nvPr>
            <p:ph type="subTitle" idx="1"/>
          </p:nvPr>
        </p:nvSpPr>
        <p:spPr>
          <a:xfrm>
            <a:off x="990600" y="3124200"/>
            <a:ext cx="7854696" cy="2667000"/>
          </a:xfrm>
        </p:spPr>
        <p:txBody>
          <a:bodyPr>
            <a:normAutofit fontScale="77500" lnSpcReduction="20000"/>
          </a:bodyPr>
          <a:lstStyle/>
          <a:p>
            <a:pPr algn="ctr" fontAlgn="auto">
              <a:spcAft>
                <a:spcPts val="0"/>
              </a:spcAft>
              <a:buClr>
                <a:schemeClr val="accent3"/>
              </a:buClr>
              <a:buFont typeface="Wingdings 2"/>
              <a:buNone/>
              <a:defRPr/>
            </a:pPr>
            <a:r>
              <a:rPr lang="en-US" b="1" dirty="0" smtClean="0">
                <a:ln>
                  <a:solidFill>
                    <a:schemeClr val="tx1"/>
                  </a:solidFill>
                </a:ln>
                <a:solidFill>
                  <a:schemeClr val="accent3"/>
                </a:solidFill>
              </a:rPr>
              <a:t>Barbara </a:t>
            </a:r>
            <a:r>
              <a:rPr lang="en-US" b="1" dirty="0" err="1" smtClean="0">
                <a:ln>
                  <a:solidFill>
                    <a:schemeClr val="tx1"/>
                  </a:solidFill>
                </a:ln>
                <a:solidFill>
                  <a:schemeClr val="accent3"/>
                </a:solidFill>
              </a:rPr>
              <a:t>Muhling</a:t>
            </a:r>
            <a:endParaRPr lang="en-US" b="1" dirty="0" smtClean="0">
              <a:ln>
                <a:solidFill>
                  <a:schemeClr val="tx1"/>
                </a:solidFill>
              </a:ln>
              <a:solidFill>
                <a:schemeClr val="accent3"/>
              </a:solidFill>
            </a:endParaRPr>
          </a:p>
          <a:p>
            <a:pPr algn="ctr" fontAlgn="auto">
              <a:spcAft>
                <a:spcPts val="0"/>
              </a:spcAft>
              <a:buClr>
                <a:schemeClr val="accent3"/>
              </a:buClr>
              <a:buFont typeface="Wingdings 2"/>
              <a:buNone/>
              <a:defRPr/>
            </a:pPr>
            <a:r>
              <a:rPr lang="en-US" b="1" dirty="0" smtClean="0">
                <a:ln>
                  <a:solidFill>
                    <a:schemeClr val="tx1"/>
                  </a:solidFill>
                </a:ln>
                <a:solidFill>
                  <a:schemeClr val="accent3"/>
                </a:solidFill>
              </a:rPr>
              <a:t>John </a:t>
            </a:r>
            <a:r>
              <a:rPr lang="en-US" b="1" dirty="0" err="1" smtClean="0">
                <a:ln>
                  <a:solidFill>
                    <a:schemeClr val="tx1"/>
                  </a:solidFill>
                </a:ln>
                <a:solidFill>
                  <a:schemeClr val="accent3"/>
                </a:solidFill>
              </a:rPr>
              <a:t>Lamkin</a:t>
            </a:r>
            <a:endParaRPr lang="en-US" b="1" dirty="0" smtClean="0">
              <a:ln>
                <a:solidFill>
                  <a:schemeClr val="tx1"/>
                </a:solidFill>
              </a:ln>
              <a:solidFill>
                <a:schemeClr val="accent3"/>
              </a:solidFill>
            </a:endParaRPr>
          </a:p>
          <a:p>
            <a:pPr algn="ctr" fontAlgn="auto">
              <a:spcAft>
                <a:spcPts val="0"/>
              </a:spcAft>
              <a:buClr>
                <a:schemeClr val="accent3"/>
              </a:buClr>
              <a:buFont typeface="Wingdings 2"/>
              <a:buNone/>
              <a:defRPr/>
            </a:pPr>
            <a:r>
              <a:rPr lang="en-US" b="1" dirty="0" smtClean="0">
                <a:ln>
                  <a:solidFill>
                    <a:schemeClr val="tx1"/>
                  </a:solidFill>
                </a:ln>
                <a:solidFill>
                  <a:schemeClr val="accent3"/>
                </a:solidFill>
              </a:rPr>
              <a:t>Mitchell </a:t>
            </a:r>
            <a:r>
              <a:rPr lang="en-US" b="1" dirty="0" err="1" smtClean="0">
                <a:ln>
                  <a:solidFill>
                    <a:schemeClr val="tx1"/>
                  </a:solidFill>
                </a:ln>
                <a:solidFill>
                  <a:schemeClr val="accent3"/>
                </a:solidFill>
              </a:rPr>
              <a:t>Roffer</a:t>
            </a:r>
            <a:endParaRPr lang="en-US" b="1" dirty="0" smtClean="0">
              <a:ln>
                <a:solidFill>
                  <a:schemeClr val="tx1"/>
                </a:solidFill>
              </a:ln>
              <a:solidFill>
                <a:schemeClr val="accent3"/>
              </a:solidFill>
            </a:endParaRPr>
          </a:p>
          <a:p>
            <a:pPr algn="ctr" fontAlgn="auto">
              <a:spcAft>
                <a:spcPts val="0"/>
              </a:spcAft>
              <a:buClr>
                <a:schemeClr val="accent3"/>
              </a:buClr>
              <a:buFont typeface="Wingdings 2"/>
              <a:buNone/>
              <a:defRPr/>
            </a:pPr>
            <a:r>
              <a:rPr lang="en-US" b="1" dirty="0" smtClean="0">
                <a:ln>
                  <a:solidFill>
                    <a:schemeClr val="tx1"/>
                  </a:solidFill>
                </a:ln>
                <a:solidFill>
                  <a:schemeClr val="accent3"/>
                </a:solidFill>
              </a:rPr>
              <a:t>Frank Muller-</a:t>
            </a:r>
            <a:r>
              <a:rPr lang="en-US" b="1" dirty="0" err="1" smtClean="0">
                <a:ln>
                  <a:solidFill>
                    <a:schemeClr val="tx1"/>
                  </a:solidFill>
                </a:ln>
                <a:solidFill>
                  <a:schemeClr val="accent3"/>
                </a:solidFill>
              </a:rPr>
              <a:t>Karger</a:t>
            </a:r>
            <a:endParaRPr lang="en-US" b="1" dirty="0" smtClean="0">
              <a:ln>
                <a:solidFill>
                  <a:schemeClr val="tx1"/>
                </a:solidFill>
              </a:ln>
              <a:solidFill>
                <a:schemeClr val="accent3"/>
              </a:solidFill>
            </a:endParaRPr>
          </a:p>
          <a:p>
            <a:pPr algn="ctr" fontAlgn="auto">
              <a:spcAft>
                <a:spcPts val="0"/>
              </a:spcAft>
              <a:buClr>
                <a:schemeClr val="accent3"/>
              </a:buClr>
              <a:buFont typeface="Wingdings 2"/>
              <a:buNone/>
              <a:defRPr/>
            </a:pPr>
            <a:r>
              <a:rPr lang="en-US" b="1" dirty="0" err="1" smtClean="0">
                <a:ln>
                  <a:solidFill>
                    <a:schemeClr val="tx1"/>
                  </a:solidFill>
                </a:ln>
                <a:solidFill>
                  <a:schemeClr val="accent3"/>
                </a:solidFill>
              </a:rPr>
              <a:t>Sennai</a:t>
            </a:r>
            <a:r>
              <a:rPr lang="en-US" b="1" dirty="0" smtClean="0">
                <a:ln>
                  <a:solidFill>
                    <a:schemeClr val="tx1"/>
                  </a:solidFill>
                </a:ln>
                <a:solidFill>
                  <a:schemeClr val="accent3"/>
                </a:solidFill>
              </a:rPr>
              <a:t> </a:t>
            </a:r>
            <a:r>
              <a:rPr lang="en-US" b="1" dirty="0" err="1" smtClean="0">
                <a:ln>
                  <a:solidFill>
                    <a:schemeClr val="tx1"/>
                  </a:solidFill>
                </a:ln>
                <a:solidFill>
                  <a:schemeClr val="accent3"/>
                </a:solidFill>
              </a:rPr>
              <a:t>Habtes</a:t>
            </a:r>
            <a:endParaRPr lang="en-US" b="1" dirty="0" smtClean="0">
              <a:ln>
                <a:solidFill>
                  <a:schemeClr val="tx1"/>
                </a:solidFill>
              </a:ln>
              <a:solidFill>
                <a:schemeClr val="accent3"/>
              </a:solidFill>
            </a:endParaRPr>
          </a:p>
          <a:p>
            <a:pPr algn="ctr" fontAlgn="auto">
              <a:spcAft>
                <a:spcPts val="0"/>
              </a:spcAft>
              <a:buClr>
                <a:schemeClr val="accent3"/>
              </a:buClr>
              <a:buFont typeface="Wingdings 2"/>
              <a:buNone/>
              <a:defRPr/>
            </a:pPr>
            <a:r>
              <a:rPr lang="en-US" b="1" dirty="0" smtClean="0">
                <a:ln>
                  <a:solidFill>
                    <a:schemeClr val="tx1"/>
                  </a:solidFill>
                </a:ln>
                <a:solidFill>
                  <a:schemeClr val="accent3"/>
                </a:solidFill>
              </a:rPr>
              <a:t>Matt Upton</a:t>
            </a:r>
          </a:p>
          <a:p>
            <a:pPr algn="ctr" fontAlgn="auto">
              <a:spcAft>
                <a:spcPts val="0"/>
              </a:spcAft>
              <a:buClr>
                <a:schemeClr val="accent3"/>
              </a:buClr>
              <a:buFont typeface="Wingdings 2"/>
              <a:buNone/>
              <a:defRPr/>
            </a:pPr>
            <a:r>
              <a:rPr lang="en-US" b="1" dirty="0" smtClean="0">
                <a:ln>
                  <a:solidFill>
                    <a:schemeClr val="tx1"/>
                  </a:solidFill>
                </a:ln>
                <a:solidFill>
                  <a:schemeClr val="accent3"/>
                </a:solidFill>
              </a:rPr>
              <a:t>Greg </a:t>
            </a:r>
            <a:r>
              <a:rPr lang="en-US" b="1" dirty="0" err="1" smtClean="0">
                <a:ln>
                  <a:solidFill>
                    <a:schemeClr val="tx1"/>
                  </a:solidFill>
                </a:ln>
                <a:solidFill>
                  <a:schemeClr val="accent3"/>
                </a:solidFill>
              </a:rPr>
              <a:t>Gawlikowski</a:t>
            </a:r>
            <a:endParaRPr lang="en-US" b="1" dirty="0" smtClean="0">
              <a:ln>
                <a:solidFill>
                  <a:schemeClr val="tx1"/>
                </a:solidFill>
              </a:ln>
              <a:solidFill>
                <a:schemeClr val="accent3"/>
              </a:solidFill>
            </a:endParaRPr>
          </a:p>
          <a:p>
            <a:pPr algn="ctr" fontAlgn="auto">
              <a:spcAft>
                <a:spcPts val="0"/>
              </a:spcAft>
              <a:buClr>
                <a:schemeClr val="accent3"/>
              </a:buClr>
              <a:buFont typeface="Wingdings 2"/>
              <a:buNone/>
              <a:defRPr/>
            </a:pPr>
            <a:r>
              <a:rPr lang="en-US" b="1" dirty="0" smtClean="0">
                <a:ln>
                  <a:solidFill>
                    <a:schemeClr val="tx1"/>
                  </a:solidFill>
                </a:ln>
                <a:solidFill>
                  <a:schemeClr val="accent3"/>
                </a:solidFill>
              </a:rPr>
              <a:t>Walter Ingram</a:t>
            </a:r>
          </a:p>
        </p:txBody>
      </p:sp>
      <p:pic>
        <p:nvPicPr>
          <p:cNvPr id="8196" name="Picture 1"/>
          <p:cNvPicPr>
            <a:picLocks noChangeAspect="1" noChangeArrowheads="1"/>
          </p:cNvPicPr>
          <p:nvPr/>
        </p:nvPicPr>
        <p:blipFill>
          <a:blip r:embed="rId3" cstate="print"/>
          <a:srcRect/>
          <a:stretch>
            <a:fillRect/>
          </a:stretch>
        </p:blipFill>
        <p:spPr bwMode="auto">
          <a:xfrm>
            <a:off x="0" y="5384800"/>
            <a:ext cx="1452563" cy="1473200"/>
          </a:xfrm>
          <a:prstGeom prst="rect">
            <a:avLst/>
          </a:prstGeom>
          <a:noFill/>
          <a:ln w="9525">
            <a:noFill/>
            <a:miter lim="800000"/>
            <a:headEnd/>
            <a:tailEnd/>
          </a:ln>
        </p:spPr>
      </p:pic>
      <p:pic>
        <p:nvPicPr>
          <p:cNvPr id="8197" name="Picture 2"/>
          <p:cNvPicPr>
            <a:picLocks noChangeAspect="1" noChangeArrowheads="1"/>
          </p:cNvPicPr>
          <p:nvPr/>
        </p:nvPicPr>
        <p:blipFill>
          <a:blip r:embed="rId4" cstate="print"/>
          <a:srcRect/>
          <a:stretch>
            <a:fillRect/>
          </a:stretch>
        </p:blipFill>
        <p:spPr bwMode="auto">
          <a:xfrm>
            <a:off x="6670675" y="5538788"/>
            <a:ext cx="2473325" cy="1319212"/>
          </a:xfrm>
          <a:prstGeom prst="rect">
            <a:avLst/>
          </a:prstGeom>
          <a:noFill/>
          <a:ln w="9525">
            <a:noFill/>
            <a:miter lim="800000"/>
            <a:headEnd/>
            <a:tailEnd/>
          </a:ln>
        </p:spPr>
      </p:pic>
      <p:pic>
        <p:nvPicPr>
          <p:cNvPr id="8198" name="Picture 6"/>
          <p:cNvPicPr>
            <a:picLocks noChangeAspect="1" noChangeArrowheads="1"/>
          </p:cNvPicPr>
          <p:nvPr/>
        </p:nvPicPr>
        <p:blipFill>
          <a:blip r:embed="rId5" cstate="print"/>
          <a:srcRect/>
          <a:stretch>
            <a:fillRect/>
          </a:stretch>
        </p:blipFill>
        <p:spPr bwMode="auto">
          <a:xfrm>
            <a:off x="1524000" y="6299200"/>
            <a:ext cx="5105400"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7"/>
          <p:cNvSpPr txBox="1">
            <a:spLocks/>
          </p:cNvSpPr>
          <p:nvPr/>
        </p:nvSpPr>
        <p:spPr>
          <a:xfrm>
            <a:off x="990600" y="0"/>
            <a:ext cx="8153400" cy="685800"/>
          </a:xfrm>
          <a:prstGeom prst="rect">
            <a:avLst/>
          </a:prstGeom>
        </p:spPr>
        <p:txBody>
          <a:bodyPr lIns="0" rIns="0" bIns="0" anchor="b"/>
          <a:lstStyle/>
          <a:p>
            <a:pPr algn="ctr" fontAlgn="auto">
              <a:spcAft>
                <a:spcPts val="0"/>
              </a:spcAft>
              <a:defRPr/>
            </a:pPr>
            <a:r>
              <a:rPr lang="en-US" sz="2800" b="1" dirty="0">
                <a:solidFill>
                  <a:schemeClr val="tx2"/>
                </a:solidFill>
                <a:effectLst>
                  <a:glow rad="101600">
                    <a:schemeClr val="bg1">
                      <a:alpha val="60000"/>
                    </a:schemeClr>
                  </a:glow>
                </a:effectLst>
                <a:latin typeface="+mj-lt"/>
                <a:ea typeface="+mj-ea"/>
                <a:cs typeface="+mj-cs"/>
              </a:rPr>
              <a:t>Modeling using remotely sensed data</a:t>
            </a:r>
            <a:endParaRPr lang="en-US" sz="2800" dirty="0">
              <a:solidFill>
                <a:schemeClr val="tx2"/>
              </a:solidFill>
              <a:effectLst>
                <a:glow rad="101600">
                  <a:schemeClr val="bg1">
                    <a:alpha val="60000"/>
                  </a:schemeClr>
                </a:glow>
              </a:effectLst>
              <a:latin typeface="+mj-lt"/>
              <a:ea typeface="+mj-ea"/>
              <a:cs typeface="+mj-cs"/>
            </a:endParaRPr>
          </a:p>
        </p:txBody>
      </p:sp>
      <p:sp>
        <p:nvSpPr>
          <p:cNvPr id="3" name="Rectangle 2"/>
          <p:cNvSpPr/>
          <p:nvPr/>
        </p:nvSpPr>
        <p:spPr>
          <a:xfrm>
            <a:off x="1066800" y="914400"/>
            <a:ext cx="8077200" cy="1958975"/>
          </a:xfrm>
          <a:prstGeom prst="rect">
            <a:avLst/>
          </a:prstGeom>
        </p:spPr>
        <p:txBody>
          <a:bodyPr>
            <a:spAutoFit/>
          </a:bodyPr>
          <a:lstStyle/>
          <a:p>
            <a:pPr marL="228600" indent="-228600" fontAlgn="auto">
              <a:spcBef>
                <a:spcPts val="0"/>
              </a:spcBef>
              <a:spcAft>
                <a:spcPts val="800"/>
              </a:spcAft>
              <a:buClr>
                <a:schemeClr val="accent6">
                  <a:lumMod val="50000"/>
                </a:schemeClr>
              </a:buClr>
              <a:buFont typeface="Arial" pitchFamily="34" charset="0"/>
              <a:buChar char="•"/>
              <a:defRPr/>
            </a:pPr>
            <a:r>
              <a:rPr lang="en-US" dirty="0">
                <a:latin typeface="+mj-lt"/>
                <a:cs typeface="+mn-cs"/>
              </a:rPr>
              <a:t>The current also relies on in-situ data, and therefore cannot make real-time predictions</a:t>
            </a:r>
          </a:p>
          <a:p>
            <a:pPr marL="228600" indent="-228600" fontAlgn="auto">
              <a:spcBef>
                <a:spcPts val="0"/>
              </a:spcBef>
              <a:spcAft>
                <a:spcPts val="800"/>
              </a:spcAft>
              <a:buClr>
                <a:schemeClr val="accent6">
                  <a:lumMod val="50000"/>
                </a:schemeClr>
              </a:buClr>
              <a:buFont typeface="Arial" pitchFamily="34" charset="0"/>
              <a:buChar char="•"/>
              <a:defRPr/>
            </a:pPr>
            <a:r>
              <a:rPr lang="en-US" dirty="0">
                <a:latin typeface="+mj-lt"/>
                <a:cs typeface="+mn-cs"/>
              </a:rPr>
              <a:t>To address this, we need to build a model that uses remotely sensed data</a:t>
            </a:r>
          </a:p>
          <a:p>
            <a:pPr marL="228600" indent="-228600" fontAlgn="auto">
              <a:spcBef>
                <a:spcPts val="0"/>
              </a:spcBef>
              <a:spcAft>
                <a:spcPts val="800"/>
              </a:spcAft>
              <a:buClr>
                <a:schemeClr val="accent6">
                  <a:lumMod val="50000"/>
                </a:schemeClr>
              </a:buClr>
              <a:buFont typeface="Arial" pitchFamily="34" charset="0"/>
              <a:buChar char="•"/>
              <a:defRPr/>
            </a:pPr>
            <a:r>
              <a:rPr lang="en-US" dirty="0">
                <a:latin typeface="+mj-lt"/>
                <a:cs typeface="+mn-cs"/>
              </a:rPr>
              <a:t>By extracting remotely sea surface temperature, and chlorophyll, data from each sampled station for past cruises, we can re-run the classification model using only satellite-derived data</a:t>
            </a:r>
          </a:p>
        </p:txBody>
      </p:sp>
      <p:sp>
        <p:nvSpPr>
          <p:cNvPr id="17412" name="TextBox 9"/>
          <p:cNvSpPr txBox="1">
            <a:spLocks noChangeArrowheads="1"/>
          </p:cNvSpPr>
          <p:nvPr/>
        </p:nvSpPr>
        <p:spPr bwMode="auto">
          <a:xfrm>
            <a:off x="1295400" y="3200400"/>
            <a:ext cx="3385863" cy="246221"/>
          </a:xfrm>
          <a:prstGeom prst="rect">
            <a:avLst/>
          </a:prstGeom>
          <a:noFill/>
          <a:ln w="9525">
            <a:noFill/>
            <a:miter lim="800000"/>
            <a:headEnd/>
            <a:tailEnd/>
          </a:ln>
        </p:spPr>
        <p:txBody>
          <a:bodyPr wrap="none">
            <a:spAutoFit/>
          </a:bodyPr>
          <a:lstStyle/>
          <a:p>
            <a:r>
              <a:rPr lang="en-US" sz="1000" b="1">
                <a:latin typeface="+mj-lt"/>
              </a:rPr>
              <a:t>Satellite data extracted for sampled station locations</a:t>
            </a:r>
          </a:p>
        </p:txBody>
      </p:sp>
      <p:pic>
        <p:nvPicPr>
          <p:cNvPr id="17413" name="Picture 13"/>
          <p:cNvPicPr>
            <a:picLocks noChangeAspect="1" noChangeArrowheads="1"/>
          </p:cNvPicPr>
          <p:nvPr/>
        </p:nvPicPr>
        <p:blipFill>
          <a:blip r:embed="rId3" cstate="print"/>
          <a:srcRect l="26666" t="10667" r="25833" b="6667"/>
          <a:stretch>
            <a:fillRect/>
          </a:stretch>
        </p:blipFill>
        <p:spPr bwMode="auto">
          <a:xfrm>
            <a:off x="5486400" y="3471863"/>
            <a:ext cx="2971800" cy="3232150"/>
          </a:xfrm>
          <a:prstGeom prst="rect">
            <a:avLst/>
          </a:prstGeom>
          <a:noFill/>
          <a:ln w="9525">
            <a:noFill/>
            <a:miter lim="800000"/>
            <a:headEnd/>
            <a:tailEnd/>
          </a:ln>
        </p:spPr>
      </p:pic>
      <p:grpSp>
        <p:nvGrpSpPr>
          <p:cNvPr id="17414" name="Group 19"/>
          <p:cNvGrpSpPr>
            <a:grpSpLocks/>
          </p:cNvGrpSpPr>
          <p:nvPr/>
        </p:nvGrpSpPr>
        <p:grpSpPr bwMode="auto">
          <a:xfrm>
            <a:off x="1219200" y="3505200"/>
            <a:ext cx="3214688" cy="3200400"/>
            <a:chOff x="1219200" y="410146"/>
            <a:chExt cx="6324600" cy="6295454"/>
          </a:xfrm>
        </p:grpSpPr>
        <p:pic>
          <p:nvPicPr>
            <p:cNvPr id="17417" name="Picture 2"/>
            <p:cNvPicPr>
              <a:picLocks noChangeAspect="1" noChangeArrowheads="1"/>
            </p:cNvPicPr>
            <p:nvPr/>
          </p:nvPicPr>
          <p:blipFill>
            <a:blip r:embed="rId4" cstate="print"/>
            <a:srcRect/>
            <a:stretch>
              <a:fillRect/>
            </a:stretch>
          </p:blipFill>
          <p:spPr bwMode="auto">
            <a:xfrm>
              <a:off x="1219200" y="410146"/>
              <a:ext cx="6324600" cy="6295454"/>
            </a:xfrm>
            <a:prstGeom prst="rect">
              <a:avLst/>
            </a:prstGeom>
            <a:noFill/>
            <a:ln w="9525">
              <a:noFill/>
              <a:miter lim="800000"/>
              <a:headEnd/>
              <a:tailEnd/>
            </a:ln>
          </p:spPr>
        </p:pic>
        <p:sp>
          <p:nvSpPr>
            <p:cNvPr id="14" name="Plus 13"/>
            <p:cNvSpPr/>
            <p:nvPr/>
          </p:nvSpPr>
          <p:spPr>
            <a:xfrm>
              <a:off x="2668392" y="3048867"/>
              <a:ext cx="227999" cy="227959"/>
            </a:xfrm>
            <a:prstGeom prst="mathPlus">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Plus 14"/>
            <p:cNvSpPr/>
            <p:nvPr/>
          </p:nvSpPr>
          <p:spPr>
            <a:xfrm>
              <a:off x="3049430" y="2589822"/>
              <a:ext cx="227999" cy="231083"/>
            </a:xfrm>
            <a:prstGeom prst="mathPlus">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Plus 15"/>
            <p:cNvSpPr/>
            <p:nvPr/>
          </p:nvSpPr>
          <p:spPr>
            <a:xfrm>
              <a:off x="3049430" y="3048867"/>
              <a:ext cx="227999" cy="227959"/>
            </a:xfrm>
            <a:prstGeom prst="mathPlus">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Plus 16"/>
            <p:cNvSpPr/>
            <p:nvPr/>
          </p:nvSpPr>
          <p:spPr>
            <a:xfrm>
              <a:off x="3430467" y="3048867"/>
              <a:ext cx="227999" cy="227959"/>
            </a:xfrm>
            <a:prstGeom prst="mathPlus">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Plus 17"/>
            <p:cNvSpPr/>
            <p:nvPr/>
          </p:nvSpPr>
          <p:spPr>
            <a:xfrm>
              <a:off x="3430467" y="2589822"/>
              <a:ext cx="227999" cy="231083"/>
            </a:xfrm>
            <a:prstGeom prst="mathPlus">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Plus 18"/>
            <p:cNvSpPr/>
            <p:nvPr/>
          </p:nvSpPr>
          <p:spPr>
            <a:xfrm>
              <a:off x="3811505" y="2589822"/>
              <a:ext cx="227999" cy="231083"/>
            </a:xfrm>
            <a:prstGeom prst="mathPlus">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7415" name="TextBox 9"/>
          <p:cNvSpPr txBox="1">
            <a:spLocks noChangeArrowheads="1"/>
          </p:cNvSpPr>
          <p:nvPr/>
        </p:nvSpPr>
        <p:spPr bwMode="auto">
          <a:xfrm>
            <a:off x="4876800" y="3200400"/>
            <a:ext cx="4293163" cy="246221"/>
          </a:xfrm>
          <a:prstGeom prst="rect">
            <a:avLst/>
          </a:prstGeom>
          <a:noFill/>
          <a:ln w="9525">
            <a:noFill/>
            <a:miter lim="800000"/>
            <a:headEnd/>
            <a:tailEnd/>
          </a:ln>
        </p:spPr>
        <p:txBody>
          <a:bodyPr wrap="none">
            <a:spAutoFit/>
          </a:bodyPr>
          <a:lstStyle/>
          <a:p>
            <a:r>
              <a:rPr lang="en-US" sz="1000" b="1">
                <a:latin typeface="+mj-lt"/>
              </a:rPr>
              <a:t>New classification tree model built using only remotely sensed data</a:t>
            </a:r>
          </a:p>
        </p:txBody>
      </p:sp>
      <p:sp>
        <p:nvSpPr>
          <p:cNvPr id="22" name="Down Arrow 21"/>
          <p:cNvSpPr/>
          <p:nvPr/>
        </p:nvSpPr>
        <p:spPr>
          <a:xfrm rot="16200000">
            <a:off x="4876800" y="48006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7"/>
          <p:cNvSpPr txBox="1">
            <a:spLocks/>
          </p:cNvSpPr>
          <p:nvPr/>
        </p:nvSpPr>
        <p:spPr>
          <a:xfrm>
            <a:off x="990600" y="-228600"/>
            <a:ext cx="8153400" cy="685800"/>
          </a:xfrm>
          <a:prstGeom prst="rect">
            <a:avLst/>
          </a:prstGeom>
        </p:spPr>
        <p:txBody>
          <a:bodyPr lIns="0" rIns="0" bIns="0" anchor="b"/>
          <a:lstStyle/>
          <a:p>
            <a:pPr algn="ctr" fontAlgn="auto">
              <a:spcAft>
                <a:spcPts val="0"/>
              </a:spcAft>
              <a:defRPr/>
            </a:pPr>
            <a:r>
              <a:rPr lang="en-US" sz="2800" b="1" dirty="0">
                <a:solidFill>
                  <a:schemeClr val="tx2"/>
                </a:solidFill>
                <a:effectLst>
                  <a:glow rad="101600">
                    <a:schemeClr val="bg1">
                      <a:alpha val="60000"/>
                    </a:schemeClr>
                  </a:glow>
                </a:effectLst>
                <a:latin typeface="+mj-lt"/>
                <a:ea typeface="+mj-ea"/>
                <a:cs typeface="+mj-cs"/>
              </a:rPr>
              <a:t>Modeling using remotely sensed data</a:t>
            </a:r>
            <a:endParaRPr lang="en-US" sz="2800" dirty="0">
              <a:solidFill>
                <a:schemeClr val="tx2"/>
              </a:solidFill>
              <a:effectLst>
                <a:glow rad="101600">
                  <a:schemeClr val="bg1">
                    <a:alpha val="60000"/>
                  </a:schemeClr>
                </a:glow>
              </a:effectLst>
              <a:latin typeface="+mj-lt"/>
              <a:ea typeface="+mj-ea"/>
              <a:cs typeface="+mj-cs"/>
            </a:endParaRPr>
          </a:p>
        </p:txBody>
      </p:sp>
      <p:sp>
        <p:nvSpPr>
          <p:cNvPr id="6" name="Rectangle 5"/>
          <p:cNvSpPr/>
          <p:nvPr/>
        </p:nvSpPr>
        <p:spPr>
          <a:xfrm>
            <a:off x="1066800" y="533400"/>
            <a:ext cx="8077200" cy="1302921"/>
          </a:xfrm>
          <a:prstGeom prst="rect">
            <a:avLst/>
          </a:prstGeom>
        </p:spPr>
        <p:txBody>
          <a:bodyPr>
            <a:spAutoFit/>
          </a:bodyPr>
          <a:lstStyle/>
          <a:p>
            <a:pPr marL="228600" indent="-228600" fontAlgn="auto">
              <a:spcBef>
                <a:spcPts val="0"/>
              </a:spcBef>
              <a:spcAft>
                <a:spcPts val="800"/>
              </a:spcAft>
              <a:buClr>
                <a:schemeClr val="accent6">
                  <a:lumMod val="50000"/>
                </a:schemeClr>
              </a:buClr>
              <a:buFont typeface="Arial" pitchFamily="34" charset="0"/>
              <a:buChar char="•"/>
              <a:defRPr/>
            </a:pPr>
            <a:r>
              <a:rPr lang="en-US" dirty="0">
                <a:latin typeface="+mj-lt"/>
                <a:cs typeface="+mn-cs"/>
              </a:rPr>
              <a:t>Using the model derived from satellite data, we can then predict where larval </a:t>
            </a:r>
            <a:r>
              <a:rPr lang="en-US" dirty="0" err="1">
                <a:latin typeface="+mj-lt"/>
                <a:cs typeface="+mn-cs"/>
              </a:rPr>
              <a:t>bluefin</a:t>
            </a:r>
            <a:r>
              <a:rPr lang="en-US" dirty="0">
                <a:latin typeface="+mj-lt"/>
                <a:cs typeface="+mn-cs"/>
              </a:rPr>
              <a:t> tuna are most likely to be collected</a:t>
            </a:r>
          </a:p>
          <a:p>
            <a:pPr marL="228600" indent="-228600" fontAlgn="auto">
              <a:spcBef>
                <a:spcPts val="0"/>
              </a:spcBef>
              <a:spcAft>
                <a:spcPts val="800"/>
              </a:spcAft>
              <a:buClr>
                <a:schemeClr val="accent6">
                  <a:lumMod val="50000"/>
                </a:schemeClr>
              </a:buClr>
              <a:buFont typeface="Arial" pitchFamily="34" charset="0"/>
              <a:buChar char="•"/>
              <a:defRPr/>
            </a:pPr>
            <a:r>
              <a:rPr lang="en-US" dirty="0">
                <a:latin typeface="+mj-lt"/>
                <a:cs typeface="+mn-cs"/>
              </a:rPr>
              <a:t>Once sampling is complete, the accuracy of the model can be tested and validated</a:t>
            </a:r>
          </a:p>
        </p:txBody>
      </p:sp>
      <p:grpSp>
        <p:nvGrpSpPr>
          <p:cNvPr id="18436" name="Group 11"/>
          <p:cNvGrpSpPr>
            <a:grpSpLocks/>
          </p:cNvGrpSpPr>
          <p:nvPr/>
        </p:nvGrpSpPr>
        <p:grpSpPr bwMode="auto">
          <a:xfrm>
            <a:off x="1066800" y="1828800"/>
            <a:ext cx="8077200" cy="5006975"/>
            <a:chOff x="1066800" y="1828800"/>
            <a:chExt cx="8077200" cy="5006798"/>
          </a:xfrm>
        </p:grpSpPr>
        <p:pic>
          <p:nvPicPr>
            <p:cNvPr id="18437" name="Picture 10"/>
            <p:cNvPicPr>
              <a:picLocks noChangeAspect="1" noChangeArrowheads="1"/>
            </p:cNvPicPr>
            <p:nvPr/>
          </p:nvPicPr>
          <p:blipFill>
            <a:blip r:embed="rId2" cstate="print"/>
            <a:srcRect/>
            <a:stretch>
              <a:fillRect/>
            </a:stretch>
          </p:blipFill>
          <p:spPr bwMode="auto">
            <a:xfrm>
              <a:off x="1066800" y="1828800"/>
              <a:ext cx="3505200" cy="2484432"/>
            </a:xfrm>
            <a:prstGeom prst="rect">
              <a:avLst/>
            </a:prstGeom>
            <a:noFill/>
            <a:ln w="9525">
              <a:noFill/>
              <a:miter lim="800000"/>
              <a:headEnd/>
              <a:tailEnd/>
            </a:ln>
          </p:spPr>
        </p:pic>
        <p:pic>
          <p:nvPicPr>
            <p:cNvPr id="18438" name="Picture 11"/>
            <p:cNvPicPr>
              <a:picLocks noChangeAspect="1" noChangeArrowheads="1"/>
            </p:cNvPicPr>
            <p:nvPr/>
          </p:nvPicPr>
          <p:blipFill>
            <a:blip r:embed="rId3" cstate="print"/>
            <a:srcRect/>
            <a:stretch>
              <a:fillRect/>
            </a:stretch>
          </p:blipFill>
          <p:spPr bwMode="auto">
            <a:xfrm>
              <a:off x="1066800" y="4343400"/>
              <a:ext cx="3516157" cy="2492198"/>
            </a:xfrm>
            <a:prstGeom prst="rect">
              <a:avLst/>
            </a:prstGeom>
            <a:noFill/>
            <a:ln w="9525">
              <a:noFill/>
              <a:miter lim="800000"/>
              <a:headEnd/>
              <a:tailEnd/>
            </a:ln>
          </p:spPr>
        </p:pic>
        <p:pic>
          <p:nvPicPr>
            <p:cNvPr id="18439" name="Picture 12"/>
            <p:cNvPicPr>
              <a:picLocks noChangeAspect="1" noChangeArrowheads="1"/>
            </p:cNvPicPr>
            <p:nvPr/>
          </p:nvPicPr>
          <p:blipFill>
            <a:blip r:embed="rId4" cstate="print"/>
            <a:srcRect/>
            <a:stretch>
              <a:fillRect/>
            </a:stretch>
          </p:blipFill>
          <p:spPr bwMode="auto">
            <a:xfrm>
              <a:off x="5185821" y="2743200"/>
              <a:ext cx="3958179" cy="2805496"/>
            </a:xfrm>
            <a:prstGeom prst="rect">
              <a:avLst/>
            </a:prstGeom>
            <a:noFill/>
            <a:ln w="9525">
              <a:noFill/>
              <a:miter lim="800000"/>
              <a:headEnd/>
              <a:tailEnd/>
            </a:ln>
          </p:spPr>
        </p:pic>
        <p:sp>
          <p:nvSpPr>
            <p:cNvPr id="7" name="Right Arrow 6"/>
            <p:cNvSpPr/>
            <p:nvPr/>
          </p:nvSpPr>
          <p:spPr>
            <a:xfrm rot="2763719">
              <a:off x="4600584" y="2813010"/>
              <a:ext cx="53338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8" name="Right Arrow 7"/>
            <p:cNvSpPr/>
            <p:nvPr/>
          </p:nvSpPr>
          <p:spPr>
            <a:xfrm rot="19017232">
              <a:off x="4603750" y="4713186"/>
              <a:ext cx="533400" cy="304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18442" name="TextBox 9"/>
            <p:cNvSpPr txBox="1">
              <a:spLocks noChangeArrowheads="1"/>
            </p:cNvSpPr>
            <p:nvPr/>
          </p:nvSpPr>
          <p:spPr bwMode="auto">
            <a:xfrm>
              <a:off x="1295400" y="3886200"/>
              <a:ext cx="1673856" cy="246212"/>
            </a:xfrm>
            <a:prstGeom prst="rect">
              <a:avLst/>
            </a:prstGeom>
            <a:solidFill>
              <a:schemeClr val="bg1">
                <a:alpha val="79999"/>
              </a:schemeClr>
            </a:solidFill>
            <a:ln w="9525">
              <a:noFill/>
              <a:miter lim="800000"/>
              <a:headEnd/>
              <a:tailEnd/>
            </a:ln>
          </p:spPr>
          <p:txBody>
            <a:bodyPr wrap="none">
              <a:spAutoFit/>
            </a:bodyPr>
            <a:lstStyle/>
            <a:p>
              <a:r>
                <a:rPr lang="en-US" sz="1000" b="1">
                  <a:latin typeface="+mj-lt"/>
                </a:rPr>
                <a:t>Sea surface temperature</a:t>
              </a:r>
            </a:p>
          </p:txBody>
        </p:sp>
        <p:sp>
          <p:nvSpPr>
            <p:cNvPr id="18443" name="TextBox 9"/>
            <p:cNvSpPr txBox="1">
              <a:spLocks noChangeArrowheads="1"/>
            </p:cNvSpPr>
            <p:nvPr/>
          </p:nvSpPr>
          <p:spPr bwMode="auto">
            <a:xfrm>
              <a:off x="1295400" y="6400800"/>
              <a:ext cx="922047" cy="246212"/>
            </a:xfrm>
            <a:prstGeom prst="rect">
              <a:avLst/>
            </a:prstGeom>
            <a:solidFill>
              <a:schemeClr val="bg1">
                <a:alpha val="79999"/>
              </a:schemeClr>
            </a:solidFill>
            <a:ln w="9525">
              <a:noFill/>
              <a:miter lim="800000"/>
              <a:headEnd/>
              <a:tailEnd/>
            </a:ln>
          </p:spPr>
          <p:txBody>
            <a:bodyPr wrap="none">
              <a:spAutoFit/>
            </a:bodyPr>
            <a:lstStyle/>
            <a:p>
              <a:r>
                <a:rPr lang="en-US" sz="1000" b="1">
                  <a:latin typeface="+mj-lt"/>
                </a:rPr>
                <a:t>Ocean color</a:t>
              </a:r>
            </a:p>
          </p:txBody>
        </p:sp>
        <p:sp>
          <p:nvSpPr>
            <p:cNvPr id="18444" name="TextBox 9"/>
            <p:cNvSpPr txBox="1">
              <a:spLocks noChangeArrowheads="1"/>
            </p:cNvSpPr>
            <p:nvPr/>
          </p:nvSpPr>
          <p:spPr bwMode="auto">
            <a:xfrm>
              <a:off x="5410200" y="4876692"/>
              <a:ext cx="1676400" cy="553978"/>
            </a:xfrm>
            <a:prstGeom prst="rect">
              <a:avLst/>
            </a:prstGeom>
            <a:solidFill>
              <a:schemeClr val="bg1">
                <a:alpha val="79999"/>
              </a:schemeClr>
            </a:solidFill>
            <a:ln w="9525">
              <a:noFill/>
              <a:miter lim="800000"/>
              <a:headEnd/>
              <a:tailEnd/>
            </a:ln>
          </p:spPr>
          <p:txBody>
            <a:bodyPr>
              <a:spAutoFit/>
            </a:bodyPr>
            <a:lstStyle/>
            <a:p>
              <a:r>
                <a:rPr lang="en-US" sz="1000" b="1" dirty="0">
                  <a:latin typeface="+mj-lt"/>
                </a:rPr>
                <a:t>Spatial prediction of larval </a:t>
              </a:r>
              <a:r>
                <a:rPr lang="en-US" sz="1000" b="1" dirty="0" err="1">
                  <a:latin typeface="+mj-lt"/>
                </a:rPr>
                <a:t>bluefin</a:t>
              </a:r>
              <a:r>
                <a:rPr lang="en-US" sz="1000" b="1" dirty="0">
                  <a:latin typeface="+mj-lt"/>
                </a:rPr>
                <a:t> tuna distributions</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066800"/>
            <a:ext cx="7543800" cy="2338388"/>
          </a:xfrm>
          <a:prstGeom prst="rect">
            <a:avLst/>
          </a:prstGeom>
        </p:spPr>
        <p:txBody>
          <a:bodyPr>
            <a:spAutoFit/>
          </a:bodyPr>
          <a:lstStyle/>
          <a:p>
            <a:pPr marL="228600" indent="-228600" fontAlgn="auto">
              <a:spcBef>
                <a:spcPts val="0"/>
              </a:spcBef>
              <a:spcAft>
                <a:spcPts val="800"/>
              </a:spcAft>
              <a:buClr>
                <a:schemeClr val="accent6">
                  <a:lumMod val="50000"/>
                </a:schemeClr>
              </a:buClr>
              <a:buFont typeface="Arial" pitchFamily="34" charset="0"/>
              <a:buChar char="•"/>
              <a:defRPr/>
            </a:pPr>
            <a:r>
              <a:rPr lang="en-US" dirty="0"/>
              <a:t>The current model is also hampered by the coarse spatial resolution of the input data</a:t>
            </a:r>
          </a:p>
          <a:p>
            <a:pPr marL="228600" indent="-228600" fontAlgn="auto">
              <a:spcBef>
                <a:spcPts val="0"/>
              </a:spcBef>
              <a:spcAft>
                <a:spcPts val="800"/>
              </a:spcAft>
              <a:buClr>
                <a:schemeClr val="accent6">
                  <a:lumMod val="50000"/>
                </a:schemeClr>
              </a:buClr>
              <a:buFont typeface="Arial" pitchFamily="34" charset="0"/>
              <a:buChar char="•"/>
              <a:defRPr/>
            </a:pPr>
            <a:r>
              <a:rPr lang="en-US" dirty="0" err="1"/>
              <a:t>Bluefin</a:t>
            </a:r>
            <a:r>
              <a:rPr lang="en-US" dirty="0"/>
              <a:t> tuna larvae are highly likely to be influenced by smaller scale features such as ocean fronts, convergence zones and frontal eddies</a:t>
            </a:r>
          </a:p>
          <a:p>
            <a:pPr marL="228600" indent="-228600" fontAlgn="auto">
              <a:spcBef>
                <a:spcPts val="0"/>
              </a:spcBef>
              <a:spcAft>
                <a:spcPts val="800"/>
              </a:spcAft>
              <a:buClr>
                <a:schemeClr val="accent6">
                  <a:lumMod val="50000"/>
                </a:schemeClr>
              </a:buClr>
              <a:buFont typeface="Arial" pitchFamily="34" charset="0"/>
              <a:buChar char="•"/>
              <a:defRPr/>
            </a:pPr>
            <a:r>
              <a:rPr lang="en-US" dirty="0"/>
              <a:t>Since 2008, we have been allotted extra time on the spring sampling to cruise, to sample around oceanographic features of interest</a:t>
            </a:r>
          </a:p>
          <a:p>
            <a:pPr marL="228600" indent="-228600" fontAlgn="auto">
              <a:spcBef>
                <a:spcPts val="0"/>
              </a:spcBef>
              <a:spcAft>
                <a:spcPts val="800"/>
              </a:spcAft>
              <a:buClr>
                <a:schemeClr val="accent6">
                  <a:lumMod val="50000"/>
                </a:schemeClr>
              </a:buClr>
              <a:buFont typeface="Arial" pitchFamily="34" charset="0"/>
              <a:buChar char="•"/>
              <a:defRPr/>
            </a:pPr>
            <a:r>
              <a:rPr lang="en-US" dirty="0"/>
              <a:t>These features are identified and targeted using daily satellite imagery </a:t>
            </a:r>
          </a:p>
        </p:txBody>
      </p:sp>
      <p:pic>
        <p:nvPicPr>
          <p:cNvPr id="19459" name="Picture 3"/>
          <p:cNvPicPr>
            <a:picLocks noChangeAspect="1" noChangeArrowheads="1"/>
          </p:cNvPicPr>
          <p:nvPr/>
        </p:nvPicPr>
        <p:blipFill>
          <a:blip r:embed="rId2" cstate="print"/>
          <a:srcRect/>
          <a:stretch>
            <a:fillRect/>
          </a:stretch>
        </p:blipFill>
        <p:spPr bwMode="auto">
          <a:xfrm>
            <a:off x="1295400" y="4017963"/>
            <a:ext cx="3843338" cy="2840037"/>
          </a:xfrm>
          <a:prstGeom prst="rect">
            <a:avLst/>
          </a:prstGeom>
          <a:noFill/>
          <a:ln w="9525">
            <a:noFill/>
            <a:miter lim="800000"/>
            <a:headEnd/>
            <a:tailEnd/>
          </a:ln>
        </p:spPr>
      </p:pic>
      <p:sp>
        <p:nvSpPr>
          <p:cNvPr id="19460" name="TextBox 7"/>
          <p:cNvSpPr txBox="1">
            <a:spLocks noChangeArrowheads="1"/>
          </p:cNvSpPr>
          <p:nvPr/>
        </p:nvSpPr>
        <p:spPr bwMode="auto">
          <a:xfrm>
            <a:off x="1371600" y="3810000"/>
            <a:ext cx="3903663" cy="246063"/>
          </a:xfrm>
          <a:prstGeom prst="rect">
            <a:avLst/>
          </a:prstGeom>
          <a:noFill/>
          <a:ln w="9525">
            <a:noFill/>
            <a:miter lim="800000"/>
            <a:headEnd/>
            <a:tailEnd/>
          </a:ln>
        </p:spPr>
        <p:txBody>
          <a:bodyPr wrap="none">
            <a:spAutoFit/>
          </a:bodyPr>
          <a:lstStyle/>
          <a:p>
            <a:r>
              <a:rPr lang="en-US" sz="1000" b="1">
                <a:latin typeface="Times New Roman" pitchFamily="18" charset="0"/>
              </a:rPr>
              <a:t>Cruise track and sampling stations: Bluefin tuna cruise 2009</a:t>
            </a:r>
          </a:p>
        </p:txBody>
      </p:sp>
      <p:sp>
        <p:nvSpPr>
          <p:cNvPr id="5" name="Title 4"/>
          <p:cNvSpPr>
            <a:spLocks noGrp="1"/>
          </p:cNvSpPr>
          <p:nvPr>
            <p:ph type="title"/>
          </p:nvPr>
        </p:nvSpPr>
        <p:spPr>
          <a:xfrm>
            <a:off x="1435100" y="274638"/>
            <a:ext cx="7499350" cy="639762"/>
          </a:xfrm>
        </p:spPr>
        <p:txBody>
          <a:bodyPr/>
          <a:lstStyle/>
          <a:p>
            <a:pPr algn="ctr" fontAlgn="auto">
              <a:spcAft>
                <a:spcPts val="0"/>
              </a:spcAft>
              <a:defRPr/>
            </a:pPr>
            <a:r>
              <a:rPr lang="en-US" sz="3200" b="1" dirty="0" smtClean="0">
                <a:solidFill>
                  <a:schemeClr val="tx2">
                    <a:satMod val="130000"/>
                  </a:schemeClr>
                </a:solidFill>
                <a:effectLst/>
              </a:rPr>
              <a:t>Directed sampling techniques</a:t>
            </a:r>
            <a:endParaRPr lang="en-US" sz="3200" b="1" dirty="0">
              <a:solidFill>
                <a:schemeClr val="tx2">
                  <a:satMod val="130000"/>
                </a:schemeClr>
              </a:solidFill>
              <a:effectLst/>
            </a:endParaRPr>
          </a:p>
        </p:txBody>
      </p:sp>
      <p:pic>
        <p:nvPicPr>
          <p:cNvPr id="19462" name="Picture 3"/>
          <p:cNvPicPr>
            <a:picLocks noChangeAspect="1" noChangeArrowheads="1"/>
          </p:cNvPicPr>
          <p:nvPr/>
        </p:nvPicPr>
        <p:blipFill>
          <a:blip r:embed="rId3" cstate="print"/>
          <a:srcRect/>
          <a:stretch>
            <a:fillRect/>
          </a:stretch>
        </p:blipFill>
        <p:spPr bwMode="auto">
          <a:xfrm>
            <a:off x="5181600" y="4114800"/>
            <a:ext cx="3878263" cy="2743200"/>
          </a:xfrm>
          <a:prstGeom prst="rect">
            <a:avLst/>
          </a:prstGeom>
          <a:noFill/>
          <a:ln w="9525">
            <a:noFill/>
            <a:miter lim="800000"/>
            <a:headEnd/>
            <a:tailEnd/>
          </a:ln>
        </p:spPr>
      </p:pic>
      <p:sp>
        <p:nvSpPr>
          <p:cNvPr id="19463" name="TextBox 7"/>
          <p:cNvSpPr txBox="1">
            <a:spLocks noChangeArrowheads="1"/>
          </p:cNvSpPr>
          <p:nvPr/>
        </p:nvSpPr>
        <p:spPr bwMode="auto">
          <a:xfrm>
            <a:off x="5392738" y="3810000"/>
            <a:ext cx="3494087" cy="246063"/>
          </a:xfrm>
          <a:prstGeom prst="rect">
            <a:avLst/>
          </a:prstGeom>
          <a:noFill/>
          <a:ln w="9525">
            <a:noFill/>
            <a:miter lim="800000"/>
            <a:headEnd/>
            <a:tailEnd/>
          </a:ln>
        </p:spPr>
        <p:txBody>
          <a:bodyPr wrap="none">
            <a:spAutoFit/>
          </a:bodyPr>
          <a:lstStyle/>
          <a:p>
            <a:r>
              <a:rPr lang="en-US" sz="1000" b="1">
                <a:latin typeface="Times New Roman" pitchFamily="18" charset="0"/>
              </a:rPr>
              <a:t>Cruise track and sampling stations: Bluefin tuna cruise 2010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2000" y="228600"/>
            <a:ext cx="8229600" cy="627888"/>
          </a:xfrm>
        </p:spPr>
        <p:txBody>
          <a:bodyPr>
            <a:normAutofit fontScale="90000"/>
          </a:bodyPr>
          <a:lstStyle/>
          <a:p>
            <a:pPr algn="ctr" fontAlgn="auto">
              <a:spcAft>
                <a:spcPts val="0"/>
              </a:spcAft>
              <a:defRPr/>
            </a:pPr>
            <a:r>
              <a:rPr lang="en-US" sz="4000" b="1" dirty="0" smtClean="0">
                <a:solidFill>
                  <a:schemeClr val="tx2">
                    <a:satMod val="130000"/>
                  </a:schemeClr>
                </a:solidFill>
                <a:effectLst>
                  <a:glow rad="101600">
                    <a:schemeClr val="bg1">
                      <a:alpha val="60000"/>
                    </a:schemeClr>
                  </a:glow>
                </a:effectLst>
              </a:rPr>
              <a:t>Conclusions</a:t>
            </a:r>
            <a:endParaRPr lang="en-US" sz="4000" b="1" dirty="0">
              <a:solidFill>
                <a:schemeClr val="tx2">
                  <a:satMod val="130000"/>
                </a:schemeClr>
              </a:solidFill>
              <a:effectLst>
                <a:glow rad="101600">
                  <a:schemeClr val="bg1">
                    <a:alpha val="60000"/>
                  </a:schemeClr>
                </a:glow>
              </a:effectLst>
            </a:endParaRPr>
          </a:p>
        </p:txBody>
      </p:sp>
      <p:sp>
        <p:nvSpPr>
          <p:cNvPr id="10" name="Content Placeholder 9"/>
          <p:cNvSpPr>
            <a:spLocks noGrp="1"/>
          </p:cNvSpPr>
          <p:nvPr>
            <p:ph idx="1"/>
          </p:nvPr>
        </p:nvSpPr>
        <p:spPr>
          <a:xfrm>
            <a:off x="914400" y="914400"/>
            <a:ext cx="8229600" cy="4800600"/>
          </a:xfrm>
        </p:spPr>
        <p:txBody>
          <a:bodyPr>
            <a:normAutofit fontScale="92500"/>
          </a:bodyPr>
          <a:lstStyle/>
          <a:p>
            <a:pPr marL="640080" lvl="1" indent="-246888" fontAlgn="auto">
              <a:spcAft>
                <a:spcPts val="0"/>
              </a:spcAft>
              <a:buClr>
                <a:schemeClr val="accent6">
                  <a:lumMod val="50000"/>
                </a:schemeClr>
              </a:buClr>
              <a:buSzPct val="100000"/>
              <a:buFont typeface="Arial" pitchFamily="34" charset="0"/>
              <a:buChar char="•"/>
              <a:defRPr/>
            </a:pPr>
            <a:r>
              <a:rPr lang="en-US" dirty="0" smtClean="0">
                <a:latin typeface="+mj-lt"/>
              </a:rPr>
              <a:t>Larval </a:t>
            </a:r>
            <a:r>
              <a:rPr lang="en-US" dirty="0" err="1" smtClean="0">
                <a:latin typeface="+mj-lt"/>
              </a:rPr>
              <a:t>bluefin</a:t>
            </a:r>
            <a:r>
              <a:rPr lang="en-US" dirty="0" smtClean="0">
                <a:latin typeface="+mj-lt"/>
              </a:rPr>
              <a:t> tuna distributions in the Gulf of Mexico are influenced by environmental conditions: most notably Loop Current position, and temperature of water on the continental shelf</a:t>
            </a:r>
          </a:p>
          <a:p>
            <a:pPr marL="640080" lvl="1" indent="-246888" fontAlgn="auto">
              <a:spcAft>
                <a:spcPts val="0"/>
              </a:spcAft>
              <a:buClr>
                <a:schemeClr val="accent6">
                  <a:lumMod val="50000"/>
                </a:schemeClr>
              </a:buClr>
              <a:buSzPct val="100000"/>
              <a:buFont typeface="Arial" pitchFamily="34" charset="0"/>
              <a:buChar char="•"/>
              <a:defRPr/>
            </a:pPr>
            <a:r>
              <a:rPr lang="en-US" dirty="0" smtClean="0">
                <a:latin typeface="+mj-lt"/>
              </a:rPr>
              <a:t>Satellite observations show potential as predictors of larval </a:t>
            </a:r>
            <a:r>
              <a:rPr lang="en-US" dirty="0" err="1" smtClean="0">
                <a:latin typeface="+mj-lt"/>
              </a:rPr>
              <a:t>bluefin</a:t>
            </a:r>
            <a:r>
              <a:rPr lang="en-US" dirty="0" smtClean="0">
                <a:latin typeface="+mj-lt"/>
              </a:rPr>
              <a:t> tuna habitat, and work on a predictive model is ongoing</a:t>
            </a:r>
          </a:p>
          <a:p>
            <a:pPr marL="640080" lvl="1" indent="-246888" fontAlgn="auto">
              <a:spcAft>
                <a:spcPts val="0"/>
              </a:spcAft>
              <a:buClr>
                <a:schemeClr val="accent6">
                  <a:lumMod val="50000"/>
                </a:schemeClr>
              </a:buClr>
              <a:buSzPct val="100000"/>
              <a:buFont typeface="Arial" pitchFamily="34" charset="0"/>
              <a:buChar char="•"/>
              <a:defRPr/>
            </a:pPr>
            <a:r>
              <a:rPr lang="en-US" dirty="0" smtClean="0">
                <a:latin typeface="+mj-lt"/>
              </a:rPr>
              <a:t>Our habitat model/s can be integrated into the existing larval index, and if it lowers the coefficient of variation, will ultimately improve the adult stock assessment</a:t>
            </a:r>
          </a:p>
          <a:p>
            <a:pPr marL="640080" lvl="1" indent="-246888" fontAlgn="auto">
              <a:spcAft>
                <a:spcPts val="0"/>
              </a:spcAft>
              <a:buFont typeface="Wingdings 2"/>
              <a:buChar char=""/>
              <a:defRPr/>
            </a:pPr>
            <a:endParaRPr lang="en-US" dirty="0" smtClean="0">
              <a:latin typeface="+mj-lt"/>
            </a:endParaRPr>
          </a:p>
          <a:p>
            <a:pPr marL="640080" lvl="1" indent="-246888" fontAlgn="auto">
              <a:spcAft>
                <a:spcPts val="0"/>
              </a:spcAft>
              <a:buFont typeface="Wingdings 2"/>
              <a:buChar char=""/>
              <a:defRPr/>
            </a:pPr>
            <a:endParaRPr lang="en-US"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152400"/>
            <a:ext cx="8229600" cy="655638"/>
          </a:xfrm>
        </p:spPr>
        <p:txBody>
          <a:bodyPr rtlCol="0"/>
          <a:lstStyle/>
          <a:p>
            <a:pPr fontAlgn="auto">
              <a:spcAft>
                <a:spcPts val="0"/>
              </a:spcAft>
              <a:defRPr/>
            </a:pPr>
            <a:r>
              <a:rPr lang="en-US" sz="3600" b="1" dirty="0" smtClean="0">
                <a:solidFill>
                  <a:schemeClr val="tx2">
                    <a:satMod val="130000"/>
                  </a:schemeClr>
                </a:solidFill>
                <a:effectLst>
                  <a:glow rad="101600">
                    <a:schemeClr val="bg1">
                      <a:alpha val="60000"/>
                    </a:schemeClr>
                  </a:glow>
                </a:effectLst>
              </a:rPr>
              <a:t>Acknowledgements</a:t>
            </a:r>
            <a:endParaRPr lang="en-US" sz="3600" b="1" dirty="0">
              <a:solidFill>
                <a:schemeClr val="tx2">
                  <a:satMod val="130000"/>
                </a:schemeClr>
              </a:solidFill>
              <a:effectLst>
                <a:glow rad="101600">
                  <a:schemeClr val="bg1">
                    <a:alpha val="60000"/>
                  </a:schemeClr>
                </a:glow>
              </a:effectLst>
            </a:endParaRPr>
          </a:p>
        </p:txBody>
      </p:sp>
      <p:sp>
        <p:nvSpPr>
          <p:cNvPr id="5" name="Content Placeholder 4"/>
          <p:cNvSpPr>
            <a:spLocks noGrp="1"/>
          </p:cNvSpPr>
          <p:nvPr>
            <p:ph idx="1"/>
          </p:nvPr>
        </p:nvSpPr>
        <p:spPr>
          <a:xfrm>
            <a:off x="1143000" y="1371600"/>
            <a:ext cx="8229600" cy="5029200"/>
          </a:xfrm>
        </p:spPr>
        <p:txBody>
          <a:bodyPr rtlCol="0">
            <a:normAutofit fontScale="40000" lnSpcReduction="20000"/>
          </a:bodyPr>
          <a:lstStyle/>
          <a:p>
            <a:pPr marL="274320" indent="-274320" fontAlgn="auto">
              <a:spcAft>
                <a:spcPts val="0"/>
              </a:spcAft>
              <a:buClr>
                <a:schemeClr val="accent3"/>
              </a:buClr>
              <a:buSzPct val="120000"/>
              <a:buFont typeface="Arial" pitchFamily="34" charset="0"/>
              <a:buChar char="•"/>
              <a:defRPr/>
            </a:pPr>
            <a:r>
              <a:rPr lang="en-US" sz="3000" dirty="0" smtClean="0">
                <a:latin typeface="+mj-lt"/>
              </a:rPr>
              <a:t>NOAA/NMFS </a:t>
            </a:r>
          </a:p>
          <a:p>
            <a:pPr marL="640080" lvl="1" indent="-246888" fontAlgn="auto">
              <a:spcAft>
                <a:spcPts val="0"/>
              </a:spcAft>
              <a:buSzPct val="120000"/>
              <a:buFont typeface="Arial" pitchFamily="34" charset="0"/>
              <a:buChar char="•"/>
              <a:defRPr/>
            </a:pPr>
            <a:r>
              <a:rPr lang="en-US" dirty="0" smtClean="0">
                <a:latin typeface="+mj-lt"/>
              </a:rPr>
              <a:t>South East Fisheries Science Centre</a:t>
            </a:r>
          </a:p>
          <a:p>
            <a:pPr marL="886968" lvl="2" indent="-246888" fontAlgn="auto">
              <a:spcAft>
                <a:spcPts val="0"/>
              </a:spcAft>
              <a:buSzPct val="120000"/>
              <a:buFont typeface="Arial" pitchFamily="34" charset="0"/>
              <a:buChar char="•"/>
              <a:defRPr/>
            </a:pPr>
            <a:r>
              <a:rPr lang="en-US" dirty="0" smtClean="0">
                <a:latin typeface="+mj-lt"/>
              </a:rPr>
              <a:t>Early Life History Group</a:t>
            </a:r>
          </a:p>
          <a:p>
            <a:pPr marL="886968" lvl="2" indent="-246888" fontAlgn="auto">
              <a:spcAft>
                <a:spcPts val="0"/>
              </a:spcAft>
              <a:buSzPct val="120000"/>
              <a:buFont typeface="Arial" pitchFamily="34" charset="0"/>
              <a:buChar char="•"/>
              <a:defRPr/>
            </a:pPr>
            <a:r>
              <a:rPr lang="en-US" dirty="0" smtClean="0">
                <a:latin typeface="+mj-lt"/>
              </a:rPr>
              <a:t>Stock Assessment Division</a:t>
            </a:r>
          </a:p>
          <a:p>
            <a:pPr marL="886968" lvl="2" indent="-246888" fontAlgn="auto">
              <a:spcAft>
                <a:spcPts val="0"/>
              </a:spcAft>
              <a:buSzPct val="120000"/>
              <a:buFont typeface="Arial" pitchFamily="34" charset="0"/>
              <a:buChar char="•"/>
              <a:defRPr/>
            </a:pPr>
            <a:r>
              <a:rPr lang="en-US" dirty="0" smtClean="0">
                <a:latin typeface="+mj-lt"/>
              </a:rPr>
              <a:t>Many individuals too numerous to mention!</a:t>
            </a:r>
          </a:p>
          <a:p>
            <a:pPr marL="640080" lvl="1" indent="-246888" fontAlgn="auto">
              <a:spcAft>
                <a:spcPts val="0"/>
              </a:spcAft>
              <a:buSzPct val="120000"/>
              <a:buFont typeface="Arial" pitchFamily="34" charset="0"/>
              <a:buChar char="•"/>
              <a:defRPr/>
            </a:pPr>
            <a:r>
              <a:rPr lang="en-US" sz="2900" dirty="0" smtClean="0">
                <a:latin typeface="+mj-lt"/>
              </a:rPr>
              <a:t>Pascagoula Laboratory</a:t>
            </a:r>
          </a:p>
          <a:p>
            <a:pPr marL="886968" lvl="2" indent="-246888" fontAlgn="auto">
              <a:spcAft>
                <a:spcPts val="0"/>
              </a:spcAft>
              <a:buSzPct val="120000"/>
              <a:buFont typeface="Arial" pitchFamily="34" charset="0"/>
              <a:buChar char="•"/>
              <a:defRPr/>
            </a:pPr>
            <a:r>
              <a:rPr lang="en-US" dirty="0" smtClean="0">
                <a:latin typeface="+mj-lt"/>
              </a:rPr>
              <a:t>Kim Williams</a:t>
            </a:r>
          </a:p>
          <a:p>
            <a:pPr marL="886968" lvl="2" indent="-246888" fontAlgn="auto">
              <a:spcAft>
                <a:spcPts val="0"/>
              </a:spcAft>
              <a:buSzPct val="120000"/>
              <a:buFont typeface="Arial" pitchFamily="34" charset="0"/>
              <a:buChar char="•"/>
              <a:defRPr/>
            </a:pPr>
            <a:r>
              <a:rPr lang="en-US" dirty="0" smtClean="0">
                <a:latin typeface="+mj-lt"/>
              </a:rPr>
              <a:t>Joanne </a:t>
            </a:r>
            <a:r>
              <a:rPr lang="en-US" dirty="0" err="1" smtClean="0">
                <a:latin typeface="+mj-lt"/>
              </a:rPr>
              <a:t>Lyczkowski</a:t>
            </a:r>
            <a:r>
              <a:rPr lang="en-US" dirty="0" smtClean="0">
                <a:latin typeface="+mj-lt"/>
              </a:rPr>
              <a:t>-Shultz</a:t>
            </a:r>
          </a:p>
          <a:p>
            <a:pPr marL="886968" lvl="2" indent="-246888" fontAlgn="auto">
              <a:spcAft>
                <a:spcPts val="0"/>
              </a:spcAft>
              <a:buSzPct val="120000"/>
              <a:buFont typeface="Arial" pitchFamily="34" charset="0"/>
              <a:buChar char="•"/>
              <a:defRPr/>
            </a:pPr>
            <a:r>
              <a:rPr lang="en-US" dirty="0" smtClean="0">
                <a:latin typeface="+mj-lt"/>
              </a:rPr>
              <a:t>David </a:t>
            </a:r>
            <a:r>
              <a:rPr lang="en-US" dirty="0" err="1" smtClean="0">
                <a:latin typeface="+mj-lt"/>
              </a:rPr>
              <a:t>Hanisko</a:t>
            </a:r>
            <a:endParaRPr lang="en-US" dirty="0" smtClean="0">
              <a:latin typeface="+mj-lt"/>
            </a:endParaRPr>
          </a:p>
          <a:p>
            <a:pPr marL="886968" lvl="2" indent="-246888" fontAlgn="auto">
              <a:spcAft>
                <a:spcPts val="0"/>
              </a:spcAft>
              <a:buSzPct val="120000"/>
              <a:buFont typeface="Arial" pitchFamily="34" charset="0"/>
              <a:buChar char="•"/>
              <a:defRPr/>
            </a:pPr>
            <a:r>
              <a:rPr lang="en-US" dirty="0" err="1" smtClean="0">
                <a:latin typeface="+mj-lt"/>
              </a:rPr>
              <a:t>Denice</a:t>
            </a:r>
            <a:r>
              <a:rPr lang="en-US" dirty="0" smtClean="0">
                <a:latin typeface="+mj-lt"/>
              </a:rPr>
              <a:t> </a:t>
            </a:r>
            <a:r>
              <a:rPr lang="en-US" dirty="0" err="1" smtClean="0">
                <a:latin typeface="+mj-lt"/>
              </a:rPr>
              <a:t>Drass</a:t>
            </a:r>
            <a:endParaRPr lang="en-US" dirty="0" smtClean="0">
              <a:latin typeface="+mj-lt"/>
            </a:endParaRPr>
          </a:p>
          <a:p>
            <a:pPr marL="886968" lvl="2" indent="-246888" fontAlgn="auto">
              <a:spcAft>
                <a:spcPts val="0"/>
              </a:spcAft>
              <a:buSzPct val="120000"/>
              <a:buFont typeface="Arial" pitchFamily="34" charset="0"/>
              <a:buChar char="•"/>
              <a:defRPr/>
            </a:pPr>
            <a:r>
              <a:rPr lang="en-US" dirty="0" smtClean="0">
                <a:latin typeface="+mj-lt"/>
              </a:rPr>
              <a:t>Walter Ingram</a:t>
            </a:r>
          </a:p>
          <a:p>
            <a:pPr marL="274320" indent="-274320" fontAlgn="auto">
              <a:spcAft>
                <a:spcPts val="0"/>
              </a:spcAft>
              <a:buClr>
                <a:schemeClr val="accent3"/>
              </a:buClr>
              <a:buSzPct val="120000"/>
              <a:buFont typeface="Arial" pitchFamily="34" charset="0"/>
              <a:buChar char="•"/>
              <a:defRPr/>
            </a:pPr>
            <a:r>
              <a:rPr lang="en-US" sz="3000" dirty="0" err="1" smtClean="0">
                <a:latin typeface="+mj-lt"/>
              </a:rPr>
              <a:t>Rosentiel</a:t>
            </a:r>
            <a:r>
              <a:rPr lang="en-US" sz="3000" dirty="0" smtClean="0">
                <a:latin typeface="+mj-lt"/>
              </a:rPr>
              <a:t> School of Marine and Atmospheric Science</a:t>
            </a:r>
          </a:p>
          <a:p>
            <a:pPr marL="640080" lvl="1" indent="-246888" fontAlgn="auto">
              <a:spcAft>
                <a:spcPts val="0"/>
              </a:spcAft>
              <a:buSzPct val="120000"/>
              <a:buFont typeface="Arial" pitchFamily="34" charset="0"/>
              <a:buChar char="•"/>
              <a:defRPr/>
            </a:pPr>
            <a:r>
              <a:rPr lang="en-US" dirty="0" smtClean="0">
                <a:latin typeface="+mj-lt"/>
              </a:rPr>
              <a:t>Andrew </a:t>
            </a:r>
            <a:r>
              <a:rPr lang="en-US" dirty="0" err="1" smtClean="0">
                <a:latin typeface="+mj-lt"/>
              </a:rPr>
              <a:t>Bakun</a:t>
            </a:r>
            <a:endParaRPr lang="en-US" dirty="0" smtClean="0">
              <a:latin typeface="+mj-lt"/>
            </a:endParaRPr>
          </a:p>
          <a:p>
            <a:pPr marL="274320" indent="-274320" fontAlgn="auto">
              <a:spcAft>
                <a:spcPts val="0"/>
              </a:spcAft>
              <a:buClr>
                <a:schemeClr val="accent3"/>
              </a:buClr>
              <a:buSzPct val="120000"/>
              <a:buFont typeface="Arial" pitchFamily="34" charset="0"/>
              <a:buChar char="•"/>
              <a:defRPr/>
            </a:pPr>
            <a:r>
              <a:rPr lang="en-US" sz="3000" dirty="0" smtClean="0">
                <a:latin typeface="+mj-lt"/>
              </a:rPr>
              <a:t>Fisheries and the Environment (FATE)</a:t>
            </a:r>
          </a:p>
          <a:p>
            <a:pPr marL="274320" indent="-274320" fontAlgn="auto">
              <a:spcAft>
                <a:spcPts val="0"/>
              </a:spcAft>
              <a:buClr>
                <a:schemeClr val="accent3"/>
              </a:buClr>
              <a:buSzPct val="120000"/>
              <a:buFont typeface="Arial" pitchFamily="34" charset="0"/>
              <a:buChar char="•"/>
              <a:defRPr/>
            </a:pPr>
            <a:r>
              <a:rPr lang="en-US" sz="3000" dirty="0" smtClean="0">
                <a:latin typeface="+mj-lt"/>
              </a:rPr>
              <a:t>University of South Florida</a:t>
            </a:r>
          </a:p>
          <a:p>
            <a:pPr marL="640080" lvl="1" indent="-246888" fontAlgn="auto">
              <a:spcAft>
                <a:spcPts val="0"/>
              </a:spcAft>
              <a:buSzPct val="120000"/>
              <a:buFont typeface="Arial" pitchFamily="34" charset="0"/>
              <a:buChar char="•"/>
              <a:defRPr/>
            </a:pPr>
            <a:r>
              <a:rPr lang="en-US" dirty="0" smtClean="0">
                <a:latin typeface="+mj-lt"/>
              </a:rPr>
              <a:t>Frank Muller-</a:t>
            </a:r>
            <a:r>
              <a:rPr lang="en-US" dirty="0" err="1" smtClean="0">
                <a:latin typeface="+mj-lt"/>
              </a:rPr>
              <a:t>Karger</a:t>
            </a:r>
            <a:endParaRPr lang="en-US" dirty="0" smtClean="0">
              <a:latin typeface="+mj-lt"/>
            </a:endParaRPr>
          </a:p>
          <a:p>
            <a:pPr marL="640080" lvl="1" indent="-246888" fontAlgn="auto">
              <a:spcAft>
                <a:spcPts val="0"/>
              </a:spcAft>
              <a:buSzPct val="120000"/>
              <a:buFont typeface="Arial" pitchFamily="34" charset="0"/>
              <a:buChar char="•"/>
              <a:defRPr/>
            </a:pPr>
            <a:r>
              <a:rPr lang="en-US" dirty="0" err="1" smtClean="0">
                <a:latin typeface="+mj-lt"/>
              </a:rPr>
              <a:t>Sennai</a:t>
            </a:r>
            <a:r>
              <a:rPr lang="en-US" dirty="0" smtClean="0">
                <a:latin typeface="+mj-lt"/>
              </a:rPr>
              <a:t> </a:t>
            </a:r>
            <a:r>
              <a:rPr lang="en-US" dirty="0" err="1" smtClean="0">
                <a:latin typeface="+mj-lt"/>
              </a:rPr>
              <a:t>Habtes</a:t>
            </a:r>
            <a:endParaRPr lang="en-US" dirty="0" smtClean="0">
              <a:latin typeface="+mj-lt"/>
            </a:endParaRPr>
          </a:p>
          <a:p>
            <a:pPr marL="274320" indent="-274320" fontAlgn="auto">
              <a:spcAft>
                <a:spcPts val="0"/>
              </a:spcAft>
              <a:buClr>
                <a:schemeClr val="accent3"/>
              </a:buClr>
              <a:buSzPct val="120000"/>
              <a:buFont typeface="Arial" pitchFamily="34" charset="0"/>
              <a:buChar char="•"/>
              <a:defRPr/>
            </a:pPr>
            <a:r>
              <a:rPr lang="en-US" sz="3000" dirty="0" smtClean="0">
                <a:latin typeface="+mj-lt"/>
              </a:rPr>
              <a:t>ROFFS Ocean Fishing Forecasting Service</a:t>
            </a:r>
          </a:p>
          <a:p>
            <a:pPr marL="886968" lvl="2" indent="-246888" fontAlgn="auto">
              <a:spcAft>
                <a:spcPts val="0"/>
              </a:spcAft>
              <a:buSzPct val="120000"/>
              <a:buFont typeface="Arial" pitchFamily="34" charset="0"/>
              <a:buChar char="•"/>
              <a:defRPr/>
            </a:pPr>
            <a:r>
              <a:rPr lang="en-US" sz="2500" dirty="0" smtClean="0">
                <a:latin typeface="+mj-lt"/>
              </a:rPr>
              <a:t>Greg </a:t>
            </a:r>
            <a:r>
              <a:rPr lang="en-US" sz="2500" dirty="0" err="1" smtClean="0">
                <a:latin typeface="+mj-lt"/>
              </a:rPr>
              <a:t>Gawlikowsi</a:t>
            </a:r>
            <a:endParaRPr lang="en-US" sz="2500" dirty="0" smtClean="0">
              <a:latin typeface="+mj-lt"/>
            </a:endParaRPr>
          </a:p>
          <a:p>
            <a:pPr marL="886968" lvl="2" indent="-246888" fontAlgn="auto">
              <a:spcAft>
                <a:spcPts val="0"/>
              </a:spcAft>
              <a:buSzPct val="120000"/>
              <a:buFont typeface="Arial" pitchFamily="34" charset="0"/>
              <a:buChar char="•"/>
              <a:defRPr/>
            </a:pPr>
            <a:r>
              <a:rPr lang="en-US" sz="2500" dirty="0" smtClean="0">
                <a:latin typeface="+mj-lt"/>
              </a:rPr>
              <a:t>Matt Upton</a:t>
            </a:r>
          </a:p>
          <a:p>
            <a:pPr marL="274320" indent="-274320" fontAlgn="auto">
              <a:spcAft>
                <a:spcPts val="0"/>
              </a:spcAft>
              <a:buClr>
                <a:schemeClr val="accent3"/>
              </a:buClr>
              <a:buSzPct val="120000"/>
              <a:buFont typeface="Arial" pitchFamily="34" charset="0"/>
              <a:buChar char="•"/>
              <a:defRPr/>
            </a:pPr>
            <a:r>
              <a:rPr lang="en-US" sz="3000" dirty="0" smtClean="0">
                <a:latin typeface="+mj-lt"/>
              </a:rPr>
              <a:t>The University of Southern Mississippi</a:t>
            </a:r>
          </a:p>
          <a:p>
            <a:pPr marL="640080" lvl="1" indent="-246888" fontAlgn="auto">
              <a:spcAft>
                <a:spcPts val="0"/>
              </a:spcAft>
              <a:buSzPct val="120000"/>
              <a:buFont typeface="Arial" pitchFamily="34" charset="0"/>
              <a:buChar char="•"/>
              <a:defRPr/>
            </a:pPr>
            <a:r>
              <a:rPr lang="en-US" dirty="0" smtClean="0">
                <a:latin typeface="+mj-lt"/>
              </a:rPr>
              <a:t>Jim Franks</a:t>
            </a:r>
          </a:p>
          <a:p>
            <a:pPr marL="640080" lvl="1" indent="-246888" fontAlgn="auto">
              <a:spcAft>
                <a:spcPts val="0"/>
              </a:spcAft>
              <a:buSzPct val="120000"/>
              <a:buFont typeface="Arial" pitchFamily="34" charset="0"/>
              <a:buChar char="•"/>
              <a:defRPr/>
            </a:pPr>
            <a:r>
              <a:rPr lang="en-US" dirty="0" smtClean="0">
                <a:latin typeface="+mj-lt"/>
              </a:rPr>
              <a:t>Bruce </a:t>
            </a:r>
            <a:r>
              <a:rPr lang="en-US" dirty="0" err="1" smtClean="0">
                <a:latin typeface="+mj-lt"/>
              </a:rPr>
              <a:t>Comyns</a:t>
            </a:r>
            <a:endParaRPr lang="en-US" dirty="0" smtClean="0">
              <a:latin typeface="+mj-lt"/>
            </a:endParaRPr>
          </a:p>
          <a:p>
            <a:pPr marL="274320" indent="-274320" fontAlgn="auto">
              <a:spcAft>
                <a:spcPts val="0"/>
              </a:spcAft>
              <a:buClr>
                <a:schemeClr val="accent3"/>
              </a:buClr>
              <a:buSzPct val="120000"/>
              <a:buFont typeface="Arial" pitchFamily="34" charset="0"/>
              <a:buChar char="•"/>
              <a:defRPr/>
            </a:pPr>
            <a:r>
              <a:rPr lang="en-US" sz="3000" dirty="0" smtClean="0">
                <a:latin typeface="+mj-lt"/>
              </a:rPr>
              <a:t>NASA - Biodiversity and Ecological Forecasting</a:t>
            </a:r>
          </a:p>
          <a:p>
            <a:pPr marL="274320" indent="-274320" fontAlgn="auto">
              <a:spcAft>
                <a:spcPts val="0"/>
              </a:spcAft>
              <a:buClr>
                <a:schemeClr val="accent3"/>
              </a:buClr>
              <a:buSzPct val="120000"/>
              <a:buFont typeface="Arial" pitchFamily="34" charset="0"/>
              <a:buChar char="•"/>
              <a:defRPr/>
            </a:pPr>
            <a:r>
              <a:rPr lang="en-US" sz="3000" dirty="0" smtClean="0">
                <a:latin typeface="+mj-lt"/>
              </a:rPr>
              <a:t>National Research Council (NRC)</a:t>
            </a:r>
          </a:p>
          <a:p>
            <a:pPr marL="274320" indent="-274320" fontAlgn="auto">
              <a:spcAft>
                <a:spcPts val="0"/>
              </a:spcAft>
              <a:buClr>
                <a:schemeClr val="accent3"/>
              </a:buClr>
              <a:buSzPct val="120000"/>
              <a:buFont typeface="Arial" pitchFamily="34" charset="0"/>
              <a:buChar char="•"/>
              <a:defRPr/>
            </a:pPr>
            <a:r>
              <a:rPr lang="en-US" sz="2800" dirty="0" smtClean="0">
                <a:latin typeface="+mj-lt"/>
              </a:rPr>
              <a:t>Plankton Sorting and Identification Center, Szczecin, Poland </a:t>
            </a:r>
          </a:p>
          <a:p>
            <a:pPr marL="274320" indent="-274320" fontAlgn="auto">
              <a:spcAft>
                <a:spcPts val="0"/>
              </a:spcAft>
              <a:buClr>
                <a:schemeClr val="accent3"/>
              </a:buClr>
              <a:buFont typeface="Wingdings 2"/>
              <a:buNone/>
              <a:defRPr/>
            </a:pPr>
            <a:endParaRPr lang="en-US" dirty="0" smtClean="0">
              <a:latin typeface="+mj-lt"/>
            </a:endParaRPr>
          </a:p>
          <a:p>
            <a:pPr marL="274320" indent="-274320" fontAlgn="auto">
              <a:spcAft>
                <a:spcPts val="0"/>
              </a:spcAft>
              <a:buClr>
                <a:schemeClr val="accent3"/>
              </a:buClr>
              <a:buFont typeface="Arial" pitchFamily="34" charset="0"/>
              <a:buChar char="•"/>
              <a:defRPr/>
            </a:pPr>
            <a:endParaRPr lang="en-US" dirty="0" smtClean="0">
              <a:latin typeface="+mj-lt"/>
            </a:endParaRPr>
          </a:p>
          <a:p>
            <a:pPr marL="274320" indent="-274320" fontAlgn="auto">
              <a:spcAft>
                <a:spcPts val="0"/>
              </a:spcAft>
              <a:buClr>
                <a:schemeClr val="accent3"/>
              </a:buClr>
              <a:buFont typeface="Arial" pitchFamily="34" charset="0"/>
              <a:buNone/>
              <a:defRPr/>
            </a:pPr>
            <a:endParaRPr lang="en-US" dirty="0">
              <a:latin typeface="+mj-lt"/>
            </a:endParaRPr>
          </a:p>
        </p:txBody>
      </p:sp>
      <p:pic>
        <p:nvPicPr>
          <p:cNvPr id="22532" name="Picture 33"/>
          <p:cNvPicPr>
            <a:picLocks noChangeAspect="1" noChangeArrowheads="1"/>
          </p:cNvPicPr>
          <p:nvPr/>
        </p:nvPicPr>
        <p:blipFill>
          <a:blip r:embed="rId3" cstate="print"/>
          <a:srcRect/>
          <a:stretch>
            <a:fillRect/>
          </a:stretch>
        </p:blipFill>
        <p:spPr bwMode="auto">
          <a:xfrm>
            <a:off x="5394325" y="838200"/>
            <a:ext cx="3425825" cy="2570163"/>
          </a:xfrm>
          <a:prstGeom prst="rect">
            <a:avLst/>
          </a:prstGeom>
          <a:noFill/>
          <a:ln w="9525">
            <a:noFill/>
            <a:miter lim="800000"/>
            <a:headEnd/>
            <a:tailEnd/>
          </a:ln>
        </p:spPr>
      </p:pic>
      <p:sp>
        <p:nvSpPr>
          <p:cNvPr id="22533" name="TextBox 6"/>
          <p:cNvSpPr txBox="1">
            <a:spLocks noChangeArrowheads="1"/>
          </p:cNvSpPr>
          <p:nvPr/>
        </p:nvSpPr>
        <p:spPr bwMode="auto">
          <a:xfrm>
            <a:off x="8077200" y="3200400"/>
            <a:ext cx="684213" cy="184150"/>
          </a:xfrm>
          <a:prstGeom prst="rect">
            <a:avLst/>
          </a:prstGeom>
          <a:noFill/>
          <a:ln w="9525">
            <a:noFill/>
            <a:miter lim="800000"/>
            <a:headEnd/>
            <a:tailEnd/>
          </a:ln>
        </p:spPr>
        <p:txBody>
          <a:bodyPr>
            <a:spAutoFit/>
          </a:bodyPr>
          <a:lstStyle/>
          <a:p>
            <a:r>
              <a:rPr lang="en-US" sz="600" b="1">
                <a:latin typeface="Times New Roman" pitchFamily="18" charset="0"/>
              </a:rPr>
              <a:t>Img: V. Ticina</a:t>
            </a:r>
            <a:endParaRPr lang="en-US" sz="600" b="1">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563880"/>
          </a:xfrm>
        </p:spPr>
        <p:txBody>
          <a:bodyPr>
            <a:noAutofit/>
          </a:bodyPr>
          <a:lstStyle/>
          <a:p>
            <a:pPr algn="ctr" fontAlgn="auto">
              <a:spcAft>
                <a:spcPts val="0"/>
              </a:spcAft>
              <a:defRPr/>
            </a:pPr>
            <a:r>
              <a:rPr lang="en-US" sz="3200" b="1" dirty="0" smtClean="0">
                <a:solidFill>
                  <a:schemeClr val="tx2">
                    <a:satMod val="130000"/>
                  </a:schemeClr>
                </a:solidFill>
                <a:effectLst>
                  <a:glow rad="101600">
                    <a:schemeClr val="bg1">
                      <a:alpha val="60000"/>
                    </a:schemeClr>
                  </a:glow>
                </a:effectLst>
              </a:rPr>
              <a:t>Bluefin tuna biology and life history</a:t>
            </a:r>
            <a:endParaRPr lang="en-US" sz="3200" b="1" dirty="0">
              <a:solidFill>
                <a:schemeClr val="tx2">
                  <a:satMod val="130000"/>
                </a:schemeClr>
              </a:solidFill>
              <a:effectLst>
                <a:glow rad="101600">
                  <a:schemeClr val="bg1">
                    <a:alpha val="60000"/>
                  </a:schemeClr>
                </a:glow>
              </a:effectLst>
            </a:endParaRPr>
          </a:p>
        </p:txBody>
      </p:sp>
      <p:sp>
        <p:nvSpPr>
          <p:cNvPr id="25" name="Content Placeholder 7"/>
          <p:cNvSpPr txBox="1">
            <a:spLocks/>
          </p:cNvSpPr>
          <p:nvPr/>
        </p:nvSpPr>
        <p:spPr>
          <a:xfrm>
            <a:off x="5486400" y="5867400"/>
            <a:ext cx="3657600" cy="990600"/>
          </a:xfrm>
          <a:prstGeom prst="rect">
            <a:avLst/>
          </a:prstGeom>
        </p:spPr>
        <p:txBody>
          <a:bodyPr>
            <a:normAutofit/>
          </a:bodyPr>
          <a:lstStyle/>
          <a:p>
            <a:pPr marL="342900" indent="-342900" fontAlgn="auto">
              <a:spcBef>
                <a:spcPts val="300"/>
              </a:spcBef>
              <a:spcAft>
                <a:spcPts val="300"/>
              </a:spcAft>
              <a:buFont typeface="Arial" pitchFamily="34" charset="0"/>
              <a:buChar char="•"/>
              <a:defRPr/>
            </a:pPr>
            <a:endParaRPr lang="en-US" sz="1600" dirty="0">
              <a:latin typeface="+mn-lt"/>
              <a:cs typeface="+mn-cs"/>
            </a:endParaRPr>
          </a:p>
        </p:txBody>
      </p:sp>
      <p:pic>
        <p:nvPicPr>
          <p:cNvPr id="9220" name="Picture 7"/>
          <p:cNvPicPr>
            <a:picLocks noChangeAspect="1" noChangeArrowheads="1"/>
          </p:cNvPicPr>
          <p:nvPr/>
        </p:nvPicPr>
        <p:blipFill>
          <a:blip r:embed="rId3" cstate="print"/>
          <a:srcRect l="46416" t="2692" r="11089" b="21288"/>
          <a:stretch>
            <a:fillRect/>
          </a:stretch>
        </p:blipFill>
        <p:spPr bwMode="auto">
          <a:xfrm>
            <a:off x="6481763" y="3122613"/>
            <a:ext cx="2662237" cy="3352800"/>
          </a:xfrm>
          <a:prstGeom prst="rect">
            <a:avLst/>
          </a:prstGeom>
          <a:noFill/>
          <a:ln w="9525">
            <a:noFill/>
            <a:miter lim="800000"/>
            <a:headEnd/>
            <a:tailEnd/>
          </a:ln>
        </p:spPr>
      </p:pic>
      <p:sp>
        <p:nvSpPr>
          <p:cNvPr id="9221" name="TextBox 12"/>
          <p:cNvSpPr txBox="1">
            <a:spLocks noChangeArrowheads="1"/>
          </p:cNvSpPr>
          <p:nvPr/>
        </p:nvSpPr>
        <p:spPr bwMode="auto">
          <a:xfrm>
            <a:off x="6096000" y="6457950"/>
            <a:ext cx="3124200" cy="400050"/>
          </a:xfrm>
          <a:prstGeom prst="rect">
            <a:avLst/>
          </a:prstGeom>
          <a:solidFill>
            <a:schemeClr val="bg1"/>
          </a:solidFill>
          <a:ln w="9525">
            <a:noFill/>
            <a:miter lim="800000"/>
            <a:headEnd/>
            <a:tailEnd/>
          </a:ln>
        </p:spPr>
        <p:txBody>
          <a:bodyPr>
            <a:spAutoFit/>
          </a:bodyPr>
          <a:lstStyle/>
          <a:p>
            <a:pPr algn="ctr"/>
            <a:r>
              <a:rPr lang="en-US" sz="1000" b="1" dirty="0">
                <a:latin typeface="Calibri" pitchFamily="34" charset="0"/>
              </a:rPr>
              <a:t>Western Atlantic </a:t>
            </a:r>
            <a:r>
              <a:rPr lang="en-US" sz="1000" b="1" dirty="0" err="1">
                <a:latin typeface="Calibri" pitchFamily="34" charset="0"/>
              </a:rPr>
              <a:t>Bluefin</a:t>
            </a:r>
            <a:r>
              <a:rPr lang="en-US" sz="1000" b="1" dirty="0">
                <a:latin typeface="Calibri" pitchFamily="34" charset="0"/>
              </a:rPr>
              <a:t> Tuna: Median estimates of </a:t>
            </a:r>
          </a:p>
          <a:p>
            <a:pPr algn="ctr"/>
            <a:r>
              <a:rPr lang="en-US" sz="1000" b="1" dirty="0">
                <a:latin typeface="Calibri" pitchFamily="34" charset="0"/>
              </a:rPr>
              <a:t>spawning biomass and recruitment (ICCAT)</a:t>
            </a:r>
          </a:p>
        </p:txBody>
      </p:sp>
      <p:sp>
        <p:nvSpPr>
          <p:cNvPr id="17" name="Content Placeholder 15"/>
          <p:cNvSpPr txBox="1">
            <a:spLocks/>
          </p:cNvSpPr>
          <p:nvPr/>
        </p:nvSpPr>
        <p:spPr>
          <a:xfrm>
            <a:off x="1219200" y="914400"/>
            <a:ext cx="7543800" cy="1981200"/>
          </a:xfrm>
          <a:prstGeom prst="rect">
            <a:avLst/>
          </a:prstGeom>
        </p:spPr>
        <p:txBody>
          <a:bodyPr>
            <a:normAutofit/>
          </a:bodyPr>
          <a:lstStyle/>
          <a:p>
            <a:pPr marL="342900" indent="-342900">
              <a:spcBef>
                <a:spcPts val="300"/>
              </a:spcBef>
              <a:spcAft>
                <a:spcPts val="300"/>
              </a:spcAft>
              <a:buClr>
                <a:schemeClr val="accent6">
                  <a:lumMod val="50000"/>
                </a:schemeClr>
              </a:buClr>
              <a:buSzPct val="95000"/>
              <a:buFont typeface="Arial" pitchFamily="34" charset="0"/>
              <a:buChar char="•"/>
              <a:defRPr/>
            </a:pPr>
            <a:r>
              <a:rPr lang="en-US" dirty="0"/>
              <a:t>Atlantic Bluefin Tuna (</a:t>
            </a:r>
            <a:r>
              <a:rPr lang="en-US" i="1" dirty="0" err="1"/>
              <a:t>Thunnus</a:t>
            </a:r>
            <a:r>
              <a:rPr lang="en-US" i="1" dirty="0"/>
              <a:t> </a:t>
            </a:r>
            <a:r>
              <a:rPr lang="en-US" i="1" dirty="0" err="1"/>
              <a:t>thynnus</a:t>
            </a:r>
            <a:r>
              <a:rPr lang="en-US" dirty="0"/>
              <a:t>) is a large, highly migratory species which ranges throughout the Atlantic ocean</a:t>
            </a:r>
          </a:p>
          <a:p>
            <a:pPr marL="342900" indent="-342900">
              <a:spcBef>
                <a:spcPts val="300"/>
              </a:spcBef>
              <a:spcAft>
                <a:spcPts val="300"/>
              </a:spcAft>
              <a:buClr>
                <a:schemeClr val="accent6">
                  <a:lumMod val="50000"/>
                </a:schemeClr>
              </a:buClr>
              <a:buSzPct val="95000"/>
              <a:buFont typeface="Arial" pitchFamily="34" charset="0"/>
              <a:buChar char="•"/>
              <a:defRPr/>
            </a:pPr>
            <a:r>
              <a:rPr lang="en-US" dirty="0"/>
              <a:t>However the vast majority of spawning occurs only in the Gulf of Mexico, and Mediterranean Sea</a:t>
            </a:r>
          </a:p>
          <a:p>
            <a:pPr marL="342900" indent="-342900">
              <a:spcBef>
                <a:spcPts val="300"/>
              </a:spcBef>
              <a:spcAft>
                <a:spcPts val="300"/>
              </a:spcAft>
              <a:buClr>
                <a:schemeClr val="accent6">
                  <a:lumMod val="50000"/>
                </a:schemeClr>
              </a:buClr>
              <a:buSzPct val="95000"/>
              <a:buFont typeface="Arial" pitchFamily="34" charset="0"/>
              <a:buChar char="•"/>
              <a:defRPr/>
            </a:pPr>
            <a:r>
              <a:rPr lang="en-US" dirty="0"/>
              <a:t>Exploitation has been historically high, and stocks declined steeply in the 1970s (</a:t>
            </a:r>
            <a:r>
              <a:rPr lang="en-US" sz="1400" dirty="0"/>
              <a:t>ICCAT</a:t>
            </a:r>
            <a:r>
              <a:rPr lang="en-US" dirty="0"/>
              <a:t>)</a:t>
            </a:r>
          </a:p>
          <a:p>
            <a:pPr marL="342900" indent="-342900">
              <a:spcBef>
                <a:spcPts val="300"/>
              </a:spcBef>
              <a:spcAft>
                <a:spcPts val="300"/>
              </a:spcAft>
              <a:buClr>
                <a:schemeClr val="accent6">
                  <a:lumMod val="50000"/>
                </a:schemeClr>
              </a:buClr>
              <a:buSzPct val="95000"/>
              <a:buFont typeface="Arial" pitchFamily="34" charset="0"/>
              <a:buChar char="•"/>
              <a:defRPr/>
            </a:pPr>
            <a:endParaRPr lang="en-US" dirty="0">
              <a:latin typeface="+mn-lt"/>
              <a:cs typeface="+mn-cs"/>
            </a:endParaRPr>
          </a:p>
          <a:p>
            <a:pPr marL="274320" indent="-274320" fontAlgn="auto">
              <a:spcBef>
                <a:spcPct val="20000"/>
              </a:spcBef>
              <a:spcAft>
                <a:spcPts val="0"/>
              </a:spcAft>
              <a:buClr>
                <a:schemeClr val="accent3"/>
              </a:buClr>
              <a:buSzPct val="95000"/>
              <a:buFont typeface="Wingdings 2"/>
              <a:buChar char=""/>
              <a:defRPr/>
            </a:pPr>
            <a:endParaRPr lang="en-US" dirty="0">
              <a:latin typeface="+mn-lt"/>
              <a:cs typeface="+mn-cs"/>
            </a:endParaRPr>
          </a:p>
        </p:txBody>
      </p:sp>
      <p:pic>
        <p:nvPicPr>
          <p:cNvPr id="9223" name="Picture 2"/>
          <p:cNvPicPr>
            <a:picLocks noChangeAspect="1" noChangeArrowheads="1"/>
          </p:cNvPicPr>
          <p:nvPr/>
        </p:nvPicPr>
        <p:blipFill>
          <a:blip r:embed="rId4" cstate="print"/>
          <a:srcRect/>
          <a:stretch>
            <a:fillRect/>
          </a:stretch>
        </p:blipFill>
        <p:spPr bwMode="auto">
          <a:xfrm>
            <a:off x="1371600" y="3451225"/>
            <a:ext cx="4724400" cy="302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4400" y="228600"/>
            <a:ext cx="8229600" cy="704850"/>
          </a:xfrm>
        </p:spPr>
        <p:txBody>
          <a:bodyPr/>
          <a:lstStyle/>
          <a:p>
            <a:pPr algn="ctr" fontAlgn="auto">
              <a:spcAft>
                <a:spcPts val="0"/>
              </a:spcAft>
              <a:defRPr/>
            </a:pPr>
            <a:r>
              <a:rPr lang="en-US" sz="3600" b="1" dirty="0" smtClean="0">
                <a:solidFill>
                  <a:schemeClr val="tx2">
                    <a:satMod val="130000"/>
                  </a:schemeClr>
                </a:solidFill>
              </a:rPr>
              <a:t>The </a:t>
            </a:r>
            <a:r>
              <a:rPr lang="en-US" sz="3600" b="1" dirty="0" err="1" smtClean="0">
                <a:solidFill>
                  <a:schemeClr val="tx2">
                    <a:satMod val="130000"/>
                  </a:schemeClr>
                </a:solidFill>
              </a:rPr>
              <a:t>Bluefin</a:t>
            </a:r>
            <a:r>
              <a:rPr lang="en-US" sz="3600" b="1" dirty="0" smtClean="0">
                <a:solidFill>
                  <a:schemeClr val="tx2">
                    <a:satMod val="130000"/>
                  </a:schemeClr>
                </a:solidFill>
              </a:rPr>
              <a:t> Tuna larval index</a:t>
            </a:r>
          </a:p>
        </p:txBody>
      </p:sp>
      <p:sp>
        <p:nvSpPr>
          <p:cNvPr id="7171" name="Content Placeholder 2"/>
          <p:cNvSpPr>
            <a:spLocks noGrp="1"/>
          </p:cNvSpPr>
          <p:nvPr>
            <p:ph sz="half" idx="1"/>
          </p:nvPr>
        </p:nvSpPr>
        <p:spPr>
          <a:xfrm>
            <a:off x="1295400" y="1295400"/>
            <a:ext cx="7696200" cy="3200400"/>
          </a:xfrm>
        </p:spPr>
        <p:txBody>
          <a:bodyPr>
            <a:normAutofit/>
          </a:bodyPr>
          <a:lstStyle/>
          <a:p>
            <a:pPr marL="365760" indent="-283464" fontAlgn="auto">
              <a:spcAft>
                <a:spcPts val="0"/>
              </a:spcAft>
              <a:buClr>
                <a:schemeClr val="accent6">
                  <a:lumMod val="50000"/>
                </a:schemeClr>
              </a:buClr>
              <a:buFont typeface="Wingdings 2"/>
              <a:buChar char=""/>
              <a:defRPr/>
            </a:pPr>
            <a:r>
              <a:rPr lang="en-US" sz="2000" dirty="0" smtClean="0">
                <a:latin typeface="+mj-lt"/>
              </a:rPr>
              <a:t>The only fishery-independent index currently input into the </a:t>
            </a:r>
            <a:r>
              <a:rPr lang="en-US" sz="2000" dirty="0" err="1" smtClean="0">
                <a:latin typeface="+mj-lt"/>
              </a:rPr>
              <a:t>bluefin</a:t>
            </a:r>
            <a:r>
              <a:rPr lang="en-US" sz="2000" dirty="0" smtClean="0">
                <a:latin typeface="+mj-lt"/>
              </a:rPr>
              <a:t> tuna stock assessment is the larval abundance index</a:t>
            </a:r>
          </a:p>
          <a:p>
            <a:pPr marL="365760" indent="-283464" fontAlgn="auto">
              <a:spcAft>
                <a:spcPts val="0"/>
              </a:spcAft>
              <a:buClr>
                <a:schemeClr val="accent6">
                  <a:lumMod val="50000"/>
                </a:schemeClr>
              </a:buClr>
              <a:buFont typeface="Wingdings 2"/>
              <a:buChar char=""/>
              <a:defRPr/>
            </a:pPr>
            <a:r>
              <a:rPr lang="en-US" sz="2000" dirty="0" smtClean="0">
                <a:latin typeface="+mj-lt"/>
              </a:rPr>
              <a:t>Variance in this index is currently high, which limits its accuracy</a:t>
            </a:r>
          </a:p>
          <a:p>
            <a:pPr marL="365760" indent="-283464" fontAlgn="auto">
              <a:spcAft>
                <a:spcPts val="0"/>
              </a:spcAft>
              <a:buClr>
                <a:schemeClr val="accent6">
                  <a:lumMod val="50000"/>
                </a:schemeClr>
              </a:buClr>
              <a:buFont typeface="Wingdings 2"/>
              <a:buChar char=""/>
              <a:defRPr/>
            </a:pPr>
            <a:r>
              <a:rPr lang="en-US" sz="2000" dirty="0" smtClean="0">
                <a:latin typeface="+mj-lt"/>
              </a:rPr>
              <a:t>It is hypothesized that some of this variability is due to environmental influences on larvae</a:t>
            </a:r>
          </a:p>
          <a:p>
            <a:pPr marL="365760" indent="-283464" fontAlgn="auto">
              <a:spcAft>
                <a:spcPts val="0"/>
              </a:spcAft>
              <a:buClr>
                <a:schemeClr val="accent6">
                  <a:lumMod val="50000"/>
                </a:schemeClr>
              </a:buClr>
              <a:buFont typeface="Wingdings 2"/>
              <a:buChar char=""/>
              <a:defRPr/>
            </a:pPr>
            <a:r>
              <a:rPr lang="en-US" sz="2000" dirty="0" smtClean="0">
                <a:latin typeface="+mj-lt"/>
              </a:rPr>
              <a:t>However this possibility has not been investigated to date</a:t>
            </a:r>
          </a:p>
          <a:p>
            <a:pPr marL="365760" indent="-283464" fontAlgn="auto">
              <a:spcAft>
                <a:spcPts val="0"/>
              </a:spcAft>
              <a:buFont typeface="Wingdings 2"/>
              <a:buChar char=""/>
              <a:defRPr/>
            </a:pPr>
            <a:endParaRPr lang="en-US" sz="2000" dirty="0" smtClean="0">
              <a:latin typeface="+mj-lt"/>
            </a:endParaRPr>
          </a:p>
        </p:txBody>
      </p:sp>
      <p:pic>
        <p:nvPicPr>
          <p:cNvPr id="10244" name="Picture 8" descr="Ththy_l6.gif"/>
          <p:cNvPicPr>
            <a:picLocks noChangeAspect="1"/>
          </p:cNvPicPr>
          <p:nvPr/>
        </p:nvPicPr>
        <p:blipFill>
          <a:blip r:embed="rId3" cstate="print"/>
          <a:srcRect/>
          <a:stretch>
            <a:fillRect/>
          </a:stretch>
        </p:blipFill>
        <p:spPr bwMode="auto">
          <a:xfrm>
            <a:off x="5459413" y="5080000"/>
            <a:ext cx="3394075" cy="1289050"/>
          </a:xfrm>
          <a:prstGeom prst="rect">
            <a:avLst/>
          </a:prstGeom>
          <a:noFill/>
          <a:ln w="9525">
            <a:noFill/>
            <a:miter lim="800000"/>
            <a:headEnd/>
            <a:tailEnd/>
          </a:ln>
        </p:spPr>
      </p:pic>
      <p:pic>
        <p:nvPicPr>
          <p:cNvPr id="10245" name="Picture 2"/>
          <p:cNvPicPr>
            <a:picLocks noChangeAspect="1" noChangeArrowheads="1"/>
          </p:cNvPicPr>
          <p:nvPr/>
        </p:nvPicPr>
        <p:blipFill>
          <a:blip r:embed="rId4" cstate="print"/>
          <a:srcRect/>
          <a:stretch>
            <a:fillRect/>
          </a:stretch>
        </p:blipFill>
        <p:spPr bwMode="auto">
          <a:xfrm>
            <a:off x="5424488" y="3733800"/>
            <a:ext cx="3643312" cy="1441450"/>
          </a:xfrm>
          <a:prstGeom prst="rect">
            <a:avLst/>
          </a:prstGeom>
          <a:noFill/>
          <a:ln w="9525">
            <a:noFill/>
            <a:miter lim="800000"/>
            <a:headEnd/>
            <a:tailEnd/>
          </a:ln>
        </p:spPr>
      </p:pic>
      <p:sp>
        <p:nvSpPr>
          <p:cNvPr id="10246" name="TextBox 6"/>
          <p:cNvSpPr txBox="1">
            <a:spLocks noChangeArrowheads="1"/>
          </p:cNvSpPr>
          <p:nvPr/>
        </p:nvSpPr>
        <p:spPr bwMode="auto">
          <a:xfrm>
            <a:off x="1143000" y="6611938"/>
            <a:ext cx="6251575" cy="246062"/>
          </a:xfrm>
          <a:prstGeom prst="rect">
            <a:avLst/>
          </a:prstGeom>
          <a:noFill/>
          <a:ln w="9525">
            <a:noFill/>
            <a:miter lim="800000"/>
            <a:headEnd/>
            <a:tailEnd/>
          </a:ln>
        </p:spPr>
        <p:txBody>
          <a:bodyPr wrap="none">
            <a:spAutoFit/>
          </a:bodyPr>
          <a:lstStyle/>
          <a:p>
            <a:r>
              <a:rPr lang="en-US" sz="1000" b="1">
                <a:latin typeface="Times New Roman" pitchFamily="18" charset="0"/>
              </a:rPr>
              <a:t>Larval index using three different models, with coefficient of variation shown (inset) </a:t>
            </a:r>
            <a:r>
              <a:rPr lang="en-US" sz="800">
                <a:latin typeface="Times New Roman" pitchFamily="18" charset="0"/>
              </a:rPr>
              <a:t>(Ingram et al., 2007)</a:t>
            </a:r>
          </a:p>
        </p:txBody>
      </p:sp>
      <p:grpSp>
        <p:nvGrpSpPr>
          <p:cNvPr id="10247" name="Group 10"/>
          <p:cNvGrpSpPr>
            <a:grpSpLocks/>
          </p:cNvGrpSpPr>
          <p:nvPr/>
        </p:nvGrpSpPr>
        <p:grpSpPr bwMode="auto">
          <a:xfrm>
            <a:off x="1295400" y="3759200"/>
            <a:ext cx="3886200" cy="2822575"/>
            <a:chOff x="381000" y="4191000"/>
            <a:chExt cx="3290887" cy="2391348"/>
          </a:xfrm>
        </p:grpSpPr>
        <p:pic>
          <p:nvPicPr>
            <p:cNvPr id="10248" name="Picture 3"/>
            <p:cNvPicPr>
              <a:picLocks noChangeAspect="1" noChangeArrowheads="1"/>
            </p:cNvPicPr>
            <p:nvPr/>
          </p:nvPicPr>
          <p:blipFill>
            <a:blip r:embed="rId5" cstate="print"/>
            <a:srcRect/>
            <a:stretch>
              <a:fillRect/>
            </a:stretch>
          </p:blipFill>
          <p:spPr bwMode="auto">
            <a:xfrm>
              <a:off x="381000" y="4191000"/>
              <a:ext cx="3290887" cy="2391348"/>
            </a:xfrm>
            <a:prstGeom prst="rect">
              <a:avLst/>
            </a:prstGeom>
            <a:noFill/>
            <a:ln w="9525">
              <a:noFill/>
              <a:miter lim="800000"/>
              <a:headEnd/>
              <a:tailEnd/>
            </a:ln>
          </p:spPr>
        </p:pic>
        <p:pic>
          <p:nvPicPr>
            <p:cNvPr id="10249" name="Picture 4"/>
            <p:cNvPicPr>
              <a:picLocks noChangeAspect="1" noChangeArrowheads="1"/>
            </p:cNvPicPr>
            <p:nvPr/>
          </p:nvPicPr>
          <p:blipFill>
            <a:blip r:embed="rId6" cstate="print"/>
            <a:srcRect l="3302" t="2583" r="2525" b="33801"/>
            <a:stretch>
              <a:fillRect/>
            </a:stretch>
          </p:blipFill>
          <p:spPr bwMode="auto">
            <a:xfrm>
              <a:off x="1600200" y="4343400"/>
              <a:ext cx="1828800" cy="89209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195388"/>
            <a:ext cx="6019800" cy="1928812"/>
          </a:xfrm>
          <a:prstGeom prst="rect">
            <a:avLst/>
          </a:prstGeom>
        </p:spPr>
        <p:txBody>
          <a:bodyPr>
            <a:spAutoFit/>
          </a:bodyPr>
          <a:lstStyle/>
          <a:p>
            <a:pPr marL="228600" indent="-228600">
              <a:spcAft>
                <a:spcPts val="800"/>
              </a:spcAft>
              <a:buClr>
                <a:schemeClr val="accent6">
                  <a:lumMod val="50000"/>
                </a:schemeClr>
              </a:buClr>
              <a:buFont typeface="Arial" pitchFamily="34" charset="0"/>
              <a:buChar char="•"/>
              <a:defRPr/>
            </a:pPr>
            <a:r>
              <a:rPr lang="en-US" dirty="0"/>
              <a:t>Annual spring (April – June) plankton surveys targeting bluefin tuna larvae have been completed across the northern Gulf of Mexico since 1977</a:t>
            </a:r>
          </a:p>
          <a:p>
            <a:pPr marL="228600" indent="-228600">
              <a:spcAft>
                <a:spcPts val="800"/>
              </a:spcAft>
              <a:buClr>
                <a:schemeClr val="accent6">
                  <a:lumMod val="50000"/>
                </a:schemeClr>
              </a:buClr>
              <a:buFont typeface="Arial" pitchFamily="34" charset="0"/>
              <a:buChar char="•"/>
              <a:defRPr/>
            </a:pPr>
            <a:r>
              <a:rPr lang="en-US" dirty="0"/>
              <a:t>Sampling methods included bongo net tows, </a:t>
            </a:r>
            <a:r>
              <a:rPr lang="en-US" dirty="0" err="1"/>
              <a:t>neuston</a:t>
            </a:r>
            <a:r>
              <a:rPr lang="en-US" dirty="0"/>
              <a:t> net tows, and CTD casts for environmental data</a:t>
            </a:r>
          </a:p>
          <a:p>
            <a:pPr marL="228600" indent="-228600">
              <a:spcAft>
                <a:spcPts val="800"/>
              </a:spcAft>
              <a:buClr>
                <a:schemeClr val="accent6">
                  <a:lumMod val="50000"/>
                </a:schemeClr>
              </a:buClr>
              <a:defRPr/>
            </a:pPr>
            <a:endParaRPr lang="en-US" sz="1600" dirty="0"/>
          </a:p>
        </p:txBody>
      </p:sp>
      <p:grpSp>
        <p:nvGrpSpPr>
          <p:cNvPr id="11267" name="Group 16"/>
          <p:cNvGrpSpPr>
            <a:grpSpLocks/>
          </p:cNvGrpSpPr>
          <p:nvPr/>
        </p:nvGrpSpPr>
        <p:grpSpPr bwMode="auto">
          <a:xfrm>
            <a:off x="1143000" y="3549650"/>
            <a:ext cx="3581400" cy="3173413"/>
            <a:chOff x="76200" y="3009418"/>
            <a:chExt cx="4343400" cy="3848582"/>
          </a:xfrm>
        </p:grpSpPr>
        <p:grpSp>
          <p:nvGrpSpPr>
            <p:cNvPr id="11275" name="Group 10"/>
            <p:cNvGrpSpPr>
              <a:grpSpLocks/>
            </p:cNvGrpSpPr>
            <p:nvPr/>
          </p:nvGrpSpPr>
          <p:grpSpPr bwMode="auto">
            <a:xfrm>
              <a:off x="76200" y="3009418"/>
              <a:ext cx="4343400" cy="3848582"/>
              <a:chOff x="0" y="-494818"/>
              <a:chExt cx="7696200" cy="6819418"/>
            </a:xfrm>
          </p:grpSpPr>
          <p:pic>
            <p:nvPicPr>
              <p:cNvPr id="11278" name="Picture 2"/>
              <p:cNvPicPr>
                <a:picLocks noChangeAspect="1" noChangeArrowheads="1"/>
              </p:cNvPicPr>
              <p:nvPr/>
            </p:nvPicPr>
            <p:blipFill>
              <a:blip r:embed="rId3" cstate="print"/>
              <a:srcRect t="6673" b="8484"/>
              <a:stretch>
                <a:fillRect/>
              </a:stretch>
            </p:blipFill>
            <p:spPr bwMode="auto">
              <a:xfrm>
                <a:off x="0" y="-494818"/>
                <a:ext cx="7696200" cy="6819418"/>
              </a:xfrm>
              <a:prstGeom prst="rect">
                <a:avLst/>
              </a:prstGeom>
              <a:noFill/>
              <a:ln w="9525">
                <a:noFill/>
                <a:miter lim="800000"/>
                <a:headEnd/>
                <a:tailEnd/>
              </a:ln>
            </p:spPr>
          </p:pic>
          <p:pic>
            <p:nvPicPr>
              <p:cNvPr id="11279" name="Picture 2"/>
              <p:cNvPicPr>
                <a:picLocks noChangeAspect="1" noChangeArrowheads="1"/>
              </p:cNvPicPr>
              <p:nvPr/>
            </p:nvPicPr>
            <p:blipFill>
              <a:blip r:embed="rId3" cstate="print"/>
              <a:srcRect t="93941"/>
              <a:stretch>
                <a:fillRect/>
              </a:stretch>
            </p:blipFill>
            <p:spPr bwMode="auto">
              <a:xfrm>
                <a:off x="0" y="5685101"/>
                <a:ext cx="7696200" cy="487100"/>
              </a:xfrm>
              <a:prstGeom prst="rect">
                <a:avLst/>
              </a:prstGeom>
              <a:noFill/>
              <a:ln w="9525">
                <a:noFill/>
                <a:miter lim="800000"/>
                <a:headEnd/>
                <a:tailEnd/>
              </a:ln>
            </p:spPr>
          </p:pic>
        </p:grpSp>
        <p:sp>
          <p:nvSpPr>
            <p:cNvPr id="12" name="Freeform 11"/>
            <p:cNvSpPr/>
            <p:nvPr/>
          </p:nvSpPr>
          <p:spPr>
            <a:xfrm>
              <a:off x="2871686" y="4514966"/>
              <a:ext cx="1214843" cy="1981086"/>
            </a:xfrm>
            <a:custGeom>
              <a:avLst/>
              <a:gdLst>
                <a:gd name="connsiteX0" fmla="*/ 61912 w 1214437"/>
                <a:gd name="connsiteY0" fmla="*/ 1981200 h 1981200"/>
                <a:gd name="connsiteX1" fmla="*/ 252412 w 1214437"/>
                <a:gd name="connsiteY1" fmla="*/ 1619250 h 1981200"/>
                <a:gd name="connsiteX2" fmla="*/ 328612 w 1214437"/>
                <a:gd name="connsiteY2" fmla="*/ 1257300 h 1981200"/>
                <a:gd name="connsiteX3" fmla="*/ 157162 w 1214437"/>
                <a:gd name="connsiteY3" fmla="*/ 962025 h 1981200"/>
                <a:gd name="connsiteX4" fmla="*/ 42862 w 1214437"/>
                <a:gd name="connsiteY4" fmla="*/ 676275 h 1981200"/>
                <a:gd name="connsiteX5" fmla="*/ 4762 w 1214437"/>
                <a:gd name="connsiteY5" fmla="*/ 333375 h 1981200"/>
                <a:gd name="connsiteX6" fmla="*/ 71437 w 1214437"/>
                <a:gd name="connsiteY6" fmla="*/ 142875 h 1981200"/>
                <a:gd name="connsiteX7" fmla="*/ 261937 w 1214437"/>
                <a:gd name="connsiteY7" fmla="*/ 38100 h 1981200"/>
                <a:gd name="connsiteX8" fmla="*/ 471487 w 1214437"/>
                <a:gd name="connsiteY8" fmla="*/ 28575 h 1981200"/>
                <a:gd name="connsiteX9" fmla="*/ 538162 w 1214437"/>
                <a:gd name="connsiteY9" fmla="*/ 209550 h 1981200"/>
                <a:gd name="connsiteX10" fmla="*/ 500062 w 1214437"/>
                <a:gd name="connsiteY10" fmla="*/ 438150 h 1981200"/>
                <a:gd name="connsiteX11" fmla="*/ 452437 w 1214437"/>
                <a:gd name="connsiteY11" fmla="*/ 619125 h 1981200"/>
                <a:gd name="connsiteX12" fmla="*/ 490537 w 1214437"/>
                <a:gd name="connsiteY12" fmla="*/ 771525 h 1981200"/>
                <a:gd name="connsiteX13" fmla="*/ 614362 w 1214437"/>
                <a:gd name="connsiteY13" fmla="*/ 857250 h 1981200"/>
                <a:gd name="connsiteX14" fmla="*/ 823912 w 1214437"/>
                <a:gd name="connsiteY14" fmla="*/ 733425 h 1981200"/>
                <a:gd name="connsiteX15" fmla="*/ 1014412 w 1214437"/>
                <a:gd name="connsiteY15" fmla="*/ 600075 h 1981200"/>
                <a:gd name="connsiteX16" fmla="*/ 1214437 w 1214437"/>
                <a:gd name="connsiteY16" fmla="*/ 600075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4437" h="1981200">
                  <a:moveTo>
                    <a:pt x="61912" y="1981200"/>
                  </a:moveTo>
                  <a:cubicBezTo>
                    <a:pt x="134937" y="1860550"/>
                    <a:pt x="207962" y="1739900"/>
                    <a:pt x="252412" y="1619250"/>
                  </a:cubicBezTo>
                  <a:cubicBezTo>
                    <a:pt x="296862" y="1498600"/>
                    <a:pt x="344487" y="1366838"/>
                    <a:pt x="328612" y="1257300"/>
                  </a:cubicBezTo>
                  <a:cubicBezTo>
                    <a:pt x="312737" y="1147763"/>
                    <a:pt x="204787" y="1058862"/>
                    <a:pt x="157162" y="962025"/>
                  </a:cubicBezTo>
                  <a:cubicBezTo>
                    <a:pt x="109537" y="865188"/>
                    <a:pt x="68262" y="781050"/>
                    <a:pt x="42862" y="676275"/>
                  </a:cubicBezTo>
                  <a:cubicBezTo>
                    <a:pt x="17462" y="571500"/>
                    <a:pt x="0" y="422275"/>
                    <a:pt x="4762" y="333375"/>
                  </a:cubicBezTo>
                  <a:cubicBezTo>
                    <a:pt x="9525" y="244475"/>
                    <a:pt x="28575" y="192088"/>
                    <a:pt x="71437" y="142875"/>
                  </a:cubicBezTo>
                  <a:cubicBezTo>
                    <a:pt x="114300" y="93663"/>
                    <a:pt x="195262" y="57150"/>
                    <a:pt x="261937" y="38100"/>
                  </a:cubicBezTo>
                  <a:cubicBezTo>
                    <a:pt x="328612" y="19050"/>
                    <a:pt x="425449" y="0"/>
                    <a:pt x="471487" y="28575"/>
                  </a:cubicBezTo>
                  <a:cubicBezTo>
                    <a:pt x="517525" y="57150"/>
                    <a:pt x="533400" y="141288"/>
                    <a:pt x="538162" y="209550"/>
                  </a:cubicBezTo>
                  <a:cubicBezTo>
                    <a:pt x="542924" y="277812"/>
                    <a:pt x="514349" y="369888"/>
                    <a:pt x="500062" y="438150"/>
                  </a:cubicBezTo>
                  <a:cubicBezTo>
                    <a:pt x="485775" y="506412"/>
                    <a:pt x="454024" y="563563"/>
                    <a:pt x="452437" y="619125"/>
                  </a:cubicBezTo>
                  <a:cubicBezTo>
                    <a:pt x="450850" y="674687"/>
                    <a:pt x="463550" y="731838"/>
                    <a:pt x="490537" y="771525"/>
                  </a:cubicBezTo>
                  <a:cubicBezTo>
                    <a:pt x="517525" y="811213"/>
                    <a:pt x="558800" y="863600"/>
                    <a:pt x="614362" y="857250"/>
                  </a:cubicBezTo>
                  <a:cubicBezTo>
                    <a:pt x="669924" y="850900"/>
                    <a:pt x="757237" y="776287"/>
                    <a:pt x="823912" y="733425"/>
                  </a:cubicBezTo>
                  <a:cubicBezTo>
                    <a:pt x="890587" y="690563"/>
                    <a:pt x="949325" y="622300"/>
                    <a:pt x="1014412" y="600075"/>
                  </a:cubicBezTo>
                  <a:cubicBezTo>
                    <a:pt x="1079499" y="577850"/>
                    <a:pt x="1146968" y="588962"/>
                    <a:pt x="1214437" y="600075"/>
                  </a:cubicBezTo>
                </a:path>
              </a:pathLst>
            </a:custGeom>
            <a:ln w="762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1277" name="TextBox 12"/>
            <p:cNvSpPr txBox="1">
              <a:spLocks noChangeArrowheads="1"/>
            </p:cNvSpPr>
            <p:nvPr/>
          </p:nvSpPr>
          <p:spPr bwMode="auto">
            <a:xfrm>
              <a:off x="1900428" y="4114800"/>
              <a:ext cx="1423758" cy="335935"/>
            </a:xfrm>
            <a:prstGeom prst="rect">
              <a:avLst/>
            </a:prstGeom>
            <a:noFill/>
            <a:ln w="9525">
              <a:noFill/>
              <a:miter lim="800000"/>
              <a:headEnd/>
              <a:tailEnd/>
            </a:ln>
          </p:spPr>
          <p:txBody>
            <a:bodyPr wrap="none">
              <a:spAutoFit/>
            </a:bodyPr>
            <a:lstStyle/>
            <a:p>
              <a:r>
                <a:rPr lang="en-US" sz="1200" b="1"/>
                <a:t>Loop Current</a:t>
              </a:r>
            </a:p>
          </p:txBody>
        </p:sp>
      </p:grpSp>
      <p:grpSp>
        <p:nvGrpSpPr>
          <p:cNvPr id="11268" name="Group 16"/>
          <p:cNvGrpSpPr>
            <a:grpSpLocks/>
          </p:cNvGrpSpPr>
          <p:nvPr/>
        </p:nvGrpSpPr>
        <p:grpSpPr bwMode="auto">
          <a:xfrm>
            <a:off x="4913313" y="3576638"/>
            <a:ext cx="4154487" cy="3175000"/>
            <a:chOff x="4495800" y="3374410"/>
            <a:chExt cx="4419600" cy="3377393"/>
          </a:xfrm>
        </p:grpSpPr>
        <p:sp>
          <p:nvSpPr>
            <p:cNvPr id="18" name="Rectangle 17"/>
            <p:cNvSpPr/>
            <p:nvPr/>
          </p:nvSpPr>
          <p:spPr>
            <a:xfrm>
              <a:off x="5365534" y="6562669"/>
              <a:ext cx="3549866" cy="145228"/>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272" name="Picture 2"/>
            <p:cNvPicPr>
              <a:picLocks noChangeAspect="1" noChangeArrowheads="1"/>
            </p:cNvPicPr>
            <p:nvPr/>
          </p:nvPicPr>
          <p:blipFill>
            <a:blip r:embed="rId4" cstate="print"/>
            <a:srcRect/>
            <a:stretch>
              <a:fillRect/>
            </a:stretch>
          </p:blipFill>
          <p:spPr bwMode="auto">
            <a:xfrm>
              <a:off x="4495800" y="3374410"/>
              <a:ext cx="4419600" cy="3245870"/>
            </a:xfrm>
            <a:prstGeom prst="rect">
              <a:avLst/>
            </a:prstGeom>
            <a:noFill/>
            <a:ln w="9525">
              <a:noFill/>
              <a:miter lim="800000"/>
              <a:headEnd/>
              <a:tailEnd/>
            </a:ln>
          </p:spPr>
        </p:pic>
        <p:pic>
          <p:nvPicPr>
            <p:cNvPr id="11273" name="Picture 4"/>
            <p:cNvPicPr>
              <a:picLocks noChangeAspect="1" noChangeArrowheads="1"/>
            </p:cNvPicPr>
            <p:nvPr/>
          </p:nvPicPr>
          <p:blipFill>
            <a:blip r:embed="rId5" cstate="print"/>
            <a:srcRect/>
            <a:stretch>
              <a:fillRect/>
            </a:stretch>
          </p:blipFill>
          <p:spPr bwMode="auto">
            <a:xfrm>
              <a:off x="4640705" y="4895912"/>
              <a:ext cx="459128" cy="1593954"/>
            </a:xfrm>
            <a:prstGeom prst="rect">
              <a:avLst/>
            </a:prstGeom>
            <a:noFill/>
            <a:ln w="9525">
              <a:noFill/>
              <a:miter lim="800000"/>
              <a:headEnd/>
              <a:tailEnd/>
            </a:ln>
          </p:spPr>
        </p:pic>
        <p:sp>
          <p:nvSpPr>
            <p:cNvPr id="11274" name="TextBox 15"/>
            <p:cNvSpPr txBox="1">
              <a:spLocks noChangeArrowheads="1"/>
            </p:cNvSpPr>
            <p:nvPr/>
          </p:nvSpPr>
          <p:spPr bwMode="auto">
            <a:xfrm>
              <a:off x="4495800" y="6489866"/>
              <a:ext cx="869430" cy="261937"/>
            </a:xfrm>
            <a:prstGeom prst="rect">
              <a:avLst/>
            </a:prstGeom>
            <a:solidFill>
              <a:schemeClr val="bg1"/>
            </a:solidFill>
            <a:ln w="9525">
              <a:noFill/>
              <a:miter lim="800000"/>
              <a:headEnd/>
              <a:tailEnd/>
            </a:ln>
          </p:spPr>
          <p:txBody>
            <a:bodyPr>
              <a:spAutoFit/>
            </a:bodyPr>
            <a:lstStyle/>
            <a:p>
              <a:r>
                <a:rPr lang="en-US" sz="1000" b="1"/>
                <a:t>Depth (m)</a:t>
              </a:r>
            </a:p>
          </p:txBody>
        </p:sp>
      </p:grpSp>
      <p:pic>
        <p:nvPicPr>
          <p:cNvPr id="11269" name="Picture 2" descr="Bongo Tow"/>
          <p:cNvPicPr>
            <a:picLocks noChangeAspect="1" noChangeArrowheads="1"/>
          </p:cNvPicPr>
          <p:nvPr/>
        </p:nvPicPr>
        <p:blipFill>
          <a:blip r:embed="rId6" cstate="print"/>
          <a:srcRect t="14000" r="3999" b="12000"/>
          <a:stretch>
            <a:fillRect/>
          </a:stretch>
        </p:blipFill>
        <p:spPr bwMode="auto">
          <a:xfrm>
            <a:off x="7315200" y="1330325"/>
            <a:ext cx="1524000" cy="1565275"/>
          </a:xfrm>
          <a:prstGeom prst="rect">
            <a:avLst/>
          </a:prstGeom>
          <a:noFill/>
          <a:ln w="9525">
            <a:noFill/>
            <a:miter lim="800000"/>
            <a:headEnd/>
            <a:tailEnd/>
          </a:ln>
        </p:spPr>
      </p:pic>
      <p:sp>
        <p:nvSpPr>
          <p:cNvPr id="19" name="Title 18"/>
          <p:cNvSpPr>
            <a:spLocks noGrp="1"/>
          </p:cNvSpPr>
          <p:nvPr>
            <p:ph type="title"/>
          </p:nvPr>
        </p:nvSpPr>
        <p:spPr>
          <a:xfrm>
            <a:off x="1435608" y="274320"/>
            <a:ext cx="7498080" cy="792480"/>
          </a:xfrm>
        </p:spPr>
        <p:txBody>
          <a:bodyPr/>
          <a:lstStyle/>
          <a:p>
            <a:pPr algn="ctr" fontAlgn="auto">
              <a:spcAft>
                <a:spcPts val="0"/>
              </a:spcAft>
              <a:defRPr/>
            </a:pPr>
            <a:r>
              <a:rPr lang="en-US" sz="3200" b="1" dirty="0" smtClean="0">
                <a:solidFill>
                  <a:schemeClr val="tx2">
                    <a:satMod val="130000"/>
                  </a:schemeClr>
                </a:solidFill>
                <a:effectLst>
                  <a:glow rad="101600">
                    <a:schemeClr val="bg1">
                      <a:alpha val="60000"/>
                    </a:schemeClr>
                  </a:glow>
                </a:effectLst>
              </a:rPr>
              <a:t>Sampling for bluefin tuna larvae</a:t>
            </a:r>
            <a:endParaRPr lang="en-US" sz="3200" b="1" dirty="0">
              <a:solidFill>
                <a:schemeClr val="tx2">
                  <a:satMod val="130000"/>
                </a:schemeClr>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066800"/>
            <a:ext cx="7696200" cy="646113"/>
          </a:xfrm>
          <a:prstGeom prst="rect">
            <a:avLst/>
          </a:prstGeom>
        </p:spPr>
        <p:txBody>
          <a:bodyPr>
            <a:spAutoFit/>
          </a:bodyPr>
          <a:lstStyle/>
          <a:p>
            <a:pPr marL="228600" indent="-228600">
              <a:spcAft>
                <a:spcPts val="800"/>
              </a:spcAft>
              <a:buClr>
                <a:schemeClr val="accent6">
                  <a:lumMod val="50000"/>
                </a:schemeClr>
              </a:buClr>
              <a:buFont typeface="Arial" pitchFamily="34" charset="0"/>
              <a:buChar char="•"/>
              <a:defRPr/>
            </a:pPr>
            <a:r>
              <a:rPr lang="en-US" dirty="0" err="1"/>
              <a:t>Bluefin</a:t>
            </a:r>
            <a:r>
              <a:rPr lang="en-US" dirty="0"/>
              <a:t> larval abundance and distributions in the Gulf of Mexico have been highly variable spatially and temporally over the past 30 years</a:t>
            </a:r>
          </a:p>
        </p:txBody>
      </p:sp>
      <p:sp>
        <p:nvSpPr>
          <p:cNvPr id="7" name="Rectangle 6"/>
          <p:cNvSpPr/>
          <p:nvPr/>
        </p:nvSpPr>
        <p:spPr>
          <a:xfrm>
            <a:off x="1219200" y="4876800"/>
            <a:ext cx="7543800" cy="1579563"/>
          </a:xfrm>
          <a:prstGeom prst="rect">
            <a:avLst/>
          </a:prstGeom>
        </p:spPr>
        <p:txBody>
          <a:bodyPr>
            <a:spAutoFit/>
          </a:bodyPr>
          <a:lstStyle/>
          <a:p>
            <a:pPr marL="228600" indent="-228600">
              <a:spcAft>
                <a:spcPts val="800"/>
              </a:spcAft>
              <a:buClr>
                <a:schemeClr val="accent6">
                  <a:lumMod val="50000"/>
                </a:schemeClr>
              </a:buClr>
              <a:buFont typeface="Arial" pitchFamily="34" charset="0"/>
              <a:buChar char="•"/>
              <a:defRPr/>
            </a:pPr>
            <a:r>
              <a:rPr lang="en-US" dirty="0"/>
              <a:t>Much of this variability can be accounted for by </a:t>
            </a:r>
            <a:r>
              <a:rPr lang="en-US" dirty="0" err="1"/>
              <a:t>interannual</a:t>
            </a:r>
            <a:r>
              <a:rPr lang="en-US" dirty="0"/>
              <a:t> variation in the strength and position of oceanographic features, such as the Loop Current, warm Loop Current eddies and low salinity river plumes</a:t>
            </a:r>
          </a:p>
          <a:p>
            <a:pPr marL="228600" indent="-228600">
              <a:spcAft>
                <a:spcPts val="800"/>
              </a:spcAft>
              <a:buClr>
                <a:schemeClr val="accent6">
                  <a:lumMod val="50000"/>
                </a:schemeClr>
              </a:buClr>
              <a:buFont typeface="Arial" pitchFamily="34" charset="0"/>
              <a:buChar char="•"/>
              <a:defRPr/>
            </a:pPr>
            <a:r>
              <a:rPr lang="en-US" dirty="0"/>
              <a:t>A simple modeling approach was used to identify oceanographic habitats of low, and high, favorability for the collection of </a:t>
            </a:r>
            <a:r>
              <a:rPr lang="en-US" dirty="0" err="1"/>
              <a:t>bluefin</a:t>
            </a:r>
            <a:r>
              <a:rPr lang="en-US" dirty="0"/>
              <a:t> tuna larvae</a:t>
            </a:r>
          </a:p>
        </p:txBody>
      </p:sp>
      <p:sp>
        <p:nvSpPr>
          <p:cNvPr id="18" name="Title 17"/>
          <p:cNvSpPr>
            <a:spLocks noGrp="1"/>
          </p:cNvSpPr>
          <p:nvPr>
            <p:ph type="title"/>
          </p:nvPr>
        </p:nvSpPr>
        <p:spPr>
          <a:xfrm>
            <a:off x="1066800" y="76200"/>
            <a:ext cx="8077200" cy="1143000"/>
          </a:xfrm>
        </p:spPr>
        <p:txBody>
          <a:bodyPr>
            <a:noAutofit/>
          </a:bodyPr>
          <a:lstStyle/>
          <a:p>
            <a:pPr algn="ctr" fontAlgn="auto">
              <a:spcAft>
                <a:spcPts val="0"/>
              </a:spcAft>
              <a:defRPr/>
            </a:pPr>
            <a:r>
              <a:rPr lang="en-US" sz="2800" b="1" dirty="0" smtClean="0">
                <a:solidFill>
                  <a:schemeClr val="tx2">
                    <a:satMod val="130000"/>
                  </a:schemeClr>
                </a:solidFill>
                <a:effectLst>
                  <a:glow rad="101600">
                    <a:schemeClr val="bg1">
                      <a:alpha val="60000"/>
                    </a:schemeClr>
                  </a:glow>
                </a:effectLst>
              </a:rPr>
              <a:t>Spawning biomass and larval abundance</a:t>
            </a:r>
            <a:endParaRPr lang="en-US" sz="2800" dirty="0">
              <a:solidFill>
                <a:schemeClr val="tx2">
                  <a:satMod val="130000"/>
                </a:schemeClr>
              </a:solidFill>
              <a:effectLst>
                <a:glow rad="101600">
                  <a:schemeClr val="bg1">
                    <a:alpha val="60000"/>
                  </a:schemeClr>
                </a:glow>
              </a:effectLst>
            </a:endParaRPr>
          </a:p>
        </p:txBody>
      </p:sp>
      <p:pic>
        <p:nvPicPr>
          <p:cNvPr id="12293" name="Picture 2"/>
          <p:cNvPicPr>
            <a:picLocks noChangeAspect="1" noChangeArrowheads="1"/>
          </p:cNvPicPr>
          <p:nvPr/>
        </p:nvPicPr>
        <p:blipFill>
          <a:blip r:embed="rId3" cstate="print"/>
          <a:srcRect/>
          <a:stretch>
            <a:fillRect/>
          </a:stretch>
        </p:blipFill>
        <p:spPr bwMode="auto">
          <a:xfrm>
            <a:off x="1295400" y="1905000"/>
            <a:ext cx="3657600" cy="2671763"/>
          </a:xfrm>
          <a:prstGeom prst="rect">
            <a:avLst/>
          </a:prstGeom>
          <a:noFill/>
          <a:ln w="9525">
            <a:noFill/>
            <a:miter lim="800000"/>
            <a:headEnd/>
            <a:tailEnd/>
          </a:ln>
        </p:spPr>
      </p:pic>
      <p:pic>
        <p:nvPicPr>
          <p:cNvPr id="12294" name="Picture 3"/>
          <p:cNvPicPr>
            <a:picLocks noChangeAspect="1" noChangeArrowheads="1"/>
          </p:cNvPicPr>
          <p:nvPr/>
        </p:nvPicPr>
        <p:blipFill>
          <a:blip r:embed="rId4" cstate="print"/>
          <a:srcRect/>
          <a:stretch>
            <a:fillRect/>
          </a:stretch>
        </p:blipFill>
        <p:spPr bwMode="auto">
          <a:xfrm>
            <a:off x="5153025" y="1905000"/>
            <a:ext cx="3686175" cy="2693988"/>
          </a:xfrm>
          <a:prstGeom prst="rect">
            <a:avLst/>
          </a:prstGeom>
          <a:noFill/>
          <a:ln w="9525">
            <a:noFill/>
            <a:miter lim="800000"/>
            <a:headEnd/>
            <a:tailEnd/>
          </a:ln>
        </p:spPr>
      </p:pic>
      <p:sp>
        <p:nvSpPr>
          <p:cNvPr id="12295" name="TextBox 23"/>
          <p:cNvSpPr txBox="1">
            <a:spLocks noChangeArrowheads="1"/>
          </p:cNvSpPr>
          <p:nvPr/>
        </p:nvSpPr>
        <p:spPr bwMode="auto">
          <a:xfrm>
            <a:off x="1600200" y="2971800"/>
            <a:ext cx="1614488" cy="461963"/>
          </a:xfrm>
          <a:prstGeom prst="rect">
            <a:avLst/>
          </a:prstGeom>
          <a:noFill/>
          <a:ln w="9525">
            <a:noFill/>
            <a:miter lim="800000"/>
            <a:headEnd/>
            <a:tailEnd/>
          </a:ln>
        </p:spPr>
        <p:txBody>
          <a:bodyPr wrap="none">
            <a:spAutoFit/>
          </a:bodyPr>
          <a:lstStyle/>
          <a:p>
            <a:r>
              <a:rPr lang="en-US" sz="1200" b="1"/>
              <a:t>1983: </a:t>
            </a:r>
          </a:p>
          <a:p>
            <a:r>
              <a:rPr lang="en-US" sz="1200" b="1"/>
              <a:t>Eastern distribution</a:t>
            </a:r>
          </a:p>
        </p:txBody>
      </p:sp>
      <p:sp>
        <p:nvSpPr>
          <p:cNvPr id="12296" name="TextBox 24"/>
          <p:cNvSpPr txBox="1">
            <a:spLocks noChangeArrowheads="1"/>
          </p:cNvSpPr>
          <p:nvPr/>
        </p:nvSpPr>
        <p:spPr bwMode="auto">
          <a:xfrm>
            <a:off x="5457825" y="3000375"/>
            <a:ext cx="1704975" cy="460375"/>
          </a:xfrm>
          <a:prstGeom prst="rect">
            <a:avLst/>
          </a:prstGeom>
          <a:noFill/>
          <a:ln w="9525">
            <a:noFill/>
            <a:miter lim="800000"/>
            <a:headEnd/>
            <a:tailEnd/>
          </a:ln>
        </p:spPr>
        <p:txBody>
          <a:bodyPr>
            <a:spAutoFit/>
          </a:bodyPr>
          <a:lstStyle/>
          <a:p>
            <a:r>
              <a:rPr lang="en-US" sz="1200" b="1"/>
              <a:t>2001: </a:t>
            </a:r>
          </a:p>
          <a:p>
            <a:r>
              <a:rPr lang="en-US" sz="1200" b="1"/>
              <a:t>Western distribution</a:t>
            </a:r>
          </a:p>
        </p:txBody>
      </p:sp>
      <p:sp>
        <p:nvSpPr>
          <p:cNvPr id="27" name="Oval 26"/>
          <p:cNvSpPr/>
          <p:nvPr/>
        </p:nvSpPr>
        <p:spPr>
          <a:xfrm>
            <a:off x="7667625" y="4038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7667625" y="4267200"/>
            <a:ext cx="76200" cy="76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9" name="TextBox 30"/>
          <p:cNvSpPr txBox="1">
            <a:spLocks noChangeArrowheads="1"/>
          </p:cNvSpPr>
          <p:nvPr/>
        </p:nvSpPr>
        <p:spPr bwMode="auto">
          <a:xfrm>
            <a:off x="7743825" y="3962400"/>
            <a:ext cx="952500" cy="246063"/>
          </a:xfrm>
          <a:prstGeom prst="rect">
            <a:avLst/>
          </a:prstGeom>
          <a:noFill/>
          <a:ln w="9525">
            <a:noFill/>
            <a:miter lim="800000"/>
            <a:headEnd/>
            <a:tailEnd/>
          </a:ln>
        </p:spPr>
        <p:txBody>
          <a:bodyPr wrap="none">
            <a:spAutoFit/>
          </a:bodyPr>
          <a:lstStyle/>
          <a:p>
            <a:r>
              <a:rPr lang="en-US" sz="1000" b="1"/>
              <a:t>Neuston tow</a:t>
            </a:r>
          </a:p>
        </p:txBody>
      </p:sp>
      <p:sp>
        <p:nvSpPr>
          <p:cNvPr id="12300" name="TextBox 31"/>
          <p:cNvSpPr txBox="1">
            <a:spLocks noChangeArrowheads="1"/>
          </p:cNvSpPr>
          <p:nvPr/>
        </p:nvSpPr>
        <p:spPr bwMode="auto">
          <a:xfrm>
            <a:off x="7743825" y="4173538"/>
            <a:ext cx="830263" cy="246062"/>
          </a:xfrm>
          <a:prstGeom prst="rect">
            <a:avLst/>
          </a:prstGeom>
          <a:noFill/>
          <a:ln w="9525">
            <a:noFill/>
            <a:miter lim="800000"/>
            <a:headEnd/>
            <a:tailEnd/>
          </a:ln>
        </p:spPr>
        <p:txBody>
          <a:bodyPr wrap="none">
            <a:spAutoFit/>
          </a:bodyPr>
          <a:lstStyle/>
          <a:p>
            <a:r>
              <a:rPr lang="en-US" sz="1000" b="1"/>
              <a:t>Bongo tow</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95400"/>
            <a:ext cx="7924800" cy="2236788"/>
          </a:xfrm>
          <a:prstGeom prst="rect">
            <a:avLst/>
          </a:prstGeom>
        </p:spPr>
        <p:txBody>
          <a:bodyPr>
            <a:spAutoFit/>
          </a:bodyPr>
          <a:lstStyle/>
          <a:p>
            <a:pPr marL="228600" indent="-228600" fontAlgn="auto">
              <a:spcBef>
                <a:spcPts val="0"/>
              </a:spcBef>
              <a:spcAft>
                <a:spcPts val="800"/>
              </a:spcAft>
              <a:buClr>
                <a:schemeClr val="accent6">
                  <a:lumMod val="50000"/>
                </a:schemeClr>
              </a:buClr>
              <a:buFont typeface="Arial" pitchFamily="34" charset="0"/>
              <a:buChar char="•"/>
              <a:defRPr/>
            </a:pPr>
            <a:r>
              <a:rPr lang="en-US" i="1" dirty="0">
                <a:latin typeface="+mj-lt"/>
                <a:cs typeface="+mn-cs"/>
              </a:rPr>
              <a:t>In-situ</a:t>
            </a:r>
            <a:r>
              <a:rPr lang="en-US" dirty="0">
                <a:latin typeface="+mj-lt"/>
                <a:cs typeface="+mn-cs"/>
              </a:rPr>
              <a:t> environmental variables were available from CTD casts, and plankton samples</a:t>
            </a:r>
          </a:p>
          <a:p>
            <a:pPr marL="228600" indent="-228600" fontAlgn="auto">
              <a:spcBef>
                <a:spcPts val="0"/>
              </a:spcBef>
              <a:spcAft>
                <a:spcPts val="800"/>
              </a:spcAft>
              <a:buClr>
                <a:schemeClr val="accent6">
                  <a:lumMod val="50000"/>
                </a:schemeClr>
              </a:buClr>
              <a:buFont typeface="Arial" pitchFamily="34" charset="0"/>
              <a:buChar char="•"/>
              <a:defRPr/>
            </a:pPr>
            <a:r>
              <a:rPr lang="en-US" dirty="0">
                <a:latin typeface="+mj-lt"/>
                <a:cs typeface="+mn-cs"/>
              </a:rPr>
              <a:t>Temperature and salinity data at the surface, 100m depth and 200m depth were available, as well as longitude, latitude and water depth, and total settled plankton volume from bongo net samples </a:t>
            </a:r>
          </a:p>
          <a:p>
            <a:pPr marL="228600" indent="-228600" fontAlgn="auto">
              <a:spcBef>
                <a:spcPts val="0"/>
              </a:spcBef>
              <a:spcAft>
                <a:spcPts val="800"/>
              </a:spcAft>
              <a:buClr>
                <a:schemeClr val="accent6">
                  <a:lumMod val="50000"/>
                </a:schemeClr>
              </a:buClr>
              <a:buFont typeface="Arial" pitchFamily="34" charset="0"/>
              <a:buChar char="•"/>
              <a:defRPr/>
            </a:pPr>
            <a:r>
              <a:rPr lang="en-US" dirty="0">
                <a:latin typeface="+mj-lt"/>
                <a:cs typeface="+mn-cs"/>
              </a:rPr>
              <a:t>Conditions which were more favorable for the occurrence of </a:t>
            </a:r>
            <a:r>
              <a:rPr lang="en-US" dirty="0" err="1">
                <a:latin typeface="+mj-lt"/>
                <a:cs typeface="+mn-cs"/>
              </a:rPr>
              <a:t>bluefin</a:t>
            </a:r>
            <a:r>
              <a:rPr lang="en-US" dirty="0">
                <a:latin typeface="+mj-lt"/>
                <a:cs typeface="+mn-cs"/>
              </a:rPr>
              <a:t> tuna larvae were examined, using data from across the 25 year survey period </a:t>
            </a:r>
          </a:p>
        </p:txBody>
      </p:sp>
      <p:sp>
        <p:nvSpPr>
          <p:cNvPr id="3" name="Title 17"/>
          <p:cNvSpPr txBox="1">
            <a:spLocks/>
          </p:cNvSpPr>
          <p:nvPr/>
        </p:nvSpPr>
        <p:spPr>
          <a:xfrm>
            <a:off x="990600" y="152400"/>
            <a:ext cx="8153400" cy="1066800"/>
          </a:xfrm>
          <a:prstGeom prst="rect">
            <a:avLst/>
          </a:prstGeom>
        </p:spPr>
        <p:txBody>
          <a:bodyPr lIns="0" rIns="0" bIns="0" anchor="b"/>
          <a:lstStyle/>
          <a:p>
            <a:pPr algn="ctr" fontAlgn="auto">
              <a:spcAft>
                <a:spcPts val="0"/>
              </a:spcAft>
              <a:defRPr/>
            </a:pPr>
            <a:r>
              <a:rPr lang="en-US" sz="2800" b="1" dirty="0">
                <a:solidFill>
                  <a:schemeClr val="tx2"/>
                </a:solidFill>
                <a:effectLst>
                  <a:glow rad="101600">
                    <a:schemeClr val="bg1">
                      <a:alpha val="60000"/>
                    </a:schemeClr>
                  </a:glow>
                </a:effectLst>
                <a:latin typeface="+mj-lt"/>
                <a:ea typeface="+mj-ea"/>
                <a:cs typeface="+mj-cs"/>
              </a:rPr>
              <a:t>Larval occurrences and environmental variables</a:t>
            </a:r>
            <a:endParaRPr lang="en-US" sz="2800" dirty="0">
              <a:solidFill>
                <a:schemeClr val="tx2"/>
              </a:solidFill>
              <a:effectLst>
                <a:glow rad="101600">
                  <a:schemeClr val="bg1">
                    <a:alpha val="60000"/>
                  </a:schemeClr>
                </a:glow>
              </a:effectLst>
              <a:latin typeface="+mj-lt"/>
              <a:ea typeface="+mj-ea"/>
              <a:cs typeface="+mj-cs"/>
            </a:endParaRPr>
          </a:p>
        </p:txBody>
      </p:sp>
      <p:grpSp>
        <p:nvGrpSpPr>
          <p:cNvPr id="13316" name="Group 13"/>
          <p:cNvGrpSpPr>
            <a:grpSpLocks/>
          </p:cNvGrpSpPr>
          <p:nvPr/>
        </p:nvGrpSpPr>
        <p:grpSpPr bwMode="auto">
          <a:xfrm>
            <a:off x="990600" y="3962400"/>
            <a:ext cx="8077200" cy="2592530"/>
            <a:chOff x="1" y="4145577"/>
            <a:chExt cx="9067799" cy="2910756"/>
          </a:xfrm>
        </p:grpSpPr>
        <p:pic>
          <p:nvPicPr>
            <p:cNvPr id="13317" name="Picture 5"/>
            <p:cNvPicPr>
              <a:picLocks noChangeAspect="1" noChangeArrowheads="1"/>
            </p:cNvPicPr>
            <p:nvPr/>
          </p:nvPicPr>
          <p:blipFill>
            <a:blip r:embed="rId3" cstate="print"/>
            <a:srcRect/>
            <a:stretch>
              <a:fillRect/>
            </a:stretch>
          </p:blipFill>
          <p:spPr bwMode="auto">
            <a:xfrm>
              <a:off x="3195197" y="4515928"/>
              <a:ext cx="2753606" cy="1656272"/>
            </a:xfrm>
            <a:prstGeom prst="rect">
              <a:avLst/>
            </a:prstGeom>
            <a:noFill/>
            <a:ln w="9525">
              <a:noFill/>
              <a:miter lim="800000"/>
              <a:headEnd/>
              <a:tailEnd/>
            </a:ln>
          </p:spPr>
        </p:pic>
        <p:pic>
          <p:nvPicPr>
            <p:cNvPr id="13318" name="Picture 6"/>
            <p:cNvPicPr>
              <a:picLocks noChangeAspect="1" noChangeArrowheads="1"/>
            </p:cNvPicPr>
            <p:nvPr/>
          </p:nvPicPr>
          <p:blipFill>
            <a:blip r:embed="rId4" cstate="print"/>
            <a:srcRect/>
            <a:stretch>
              <a:fillRect/>
            </a:stretch>
          </p:blipFill>
          <p:spPr bwMode="auto">
            <a:xfrm>
              <a:off x="65812" y="4515928"/>
              <a:ext cx="2753588" cy="1656271"/>
            </a:xfrm>
            <a:prstGeom prst="rect">
              <a:avLst/>
            </a:prstGeom>
            <a:noFill/>
            <a:ln w="9525">
              <a:noFill/>
              <a:miter lim="800000"/>
              <a:headEnd/>
              <a:tailEnd/>
            </a:ln>
          </p:spPr>
        </p:pic>
        <p:pic>
          <p:nvPicPr>
            <p:cNvPr id="13319" name="Picture 7"/>
            <p:cNvPicPr>
              <a:picLocks noChangeAspect="1" noChangeArrowheads="1"/>
            </p:cNvPicPr>
            <p:nvPr/>
          </p:nvPicPr>
          <p:blipFill>
            <a:blip r:embed="rId5" cstate="print"/>
            <a:srcRect/>
            <a:stretch>
              <a:fillRect/>
            </a:stretch>
          </p:blipFill>
          <p:spPr bwMode="auto">
            <a:xfrm>
              <a:off x="6324600" y="4515928"/>
              <a:ext cx="2743200" cy="1650963"/>
            </a:xfrm>
            <a:prstGeom prst="rect">
              <a:avLst/>
            </a:prstGeom>
            <a:noFill/>
            <a:ln w="9525">
              <a:noFill/>
              <a:miter lim="800000"/>
              <a:headEnd/>
              <a:tailEnd/>
            </a:ln>
          </p:spPr>
        </p:pic>
        <p:sp>
          <p:nvSpPr>
            <p:cNvPr id="8" name="Division 7"/>
            <p:cNvSpPr/>
            <p:nvPr/>
          </p:nvSpPr>
          <p:spPr>
            <a:xfrm>
              <a:off x="2742797" y="5029628"/>
              <a:ext cx="534658" cy="458067"/>
            </a:xfrm>
            <a:prstGeom prst="mathDivid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20000"/>
                </a:spcBef>
                <a:spcAft>
                  <a:spcPts val="0"/>
                </a:spcAft>
                <a:defRPr/>
              </a:pPr>
              <a:endParaRPr lang="en-US">
                <a:latin typeface="+mj-lt"/>
              </a:endParaRPr>
            </a:p>
          </p:txBody>
        </p:sp>
        <p:sp>
          <p:nvSpPr>
            <p:cNvPr id="9" name="Right Arrow 8"/>
            <p:cNvSpPr/>
            <p:nvPr/>
          </p:nvSpPr>
          <p:spPr>
            <a:xfrm>
              <a:off x="5866981" y="5182911"/>
              <a:ext cx="609510" cy="22814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3322" name="TextBox 9"/>
            <p:cNvSpPr txBox="1">
              <a:spLocks noChangeArrowheads="1"/>
            </p:cNvSpPr>
            <p:nvPr/>
          </p:nvSpPr>
          <p:spPr bwMode="auto">
            <a:xfrm>
              <a:off x="2973710" y="4145577"/>
              <a:ext cx="3504176" cy="345556"/>
            </a:xfrm>
            <a:prstGeom prst="rect">
              <a:avLst/>
            </a:prstGeom>
            <a:noFill/>
            <a:ln w="9525">
              <a:noFill/>
              <a:miter lim="800000"/>
              <a:headEnd/>
              <a:tailEnd/>
            </a:ln>
          </p:spPr>
          <p:txBody>
            <a:bodyPr wrap="none">
              <a:spAutoFit/>
            </a:bodyPr>
            <a:lstStyle/>
            <a:p>
              <a:r>
                <a:rPr lang="en-US" sz="1400" b="1">
                  <a:latin typeface="+mj-lt"/>
                </a:rPr>
                <a:t>Example: Sea surface temperature</a:t>
              </a:r>
            </a:p>
          </p:txBody>
        </p:sp>
        <p:sp>
          <p:nvSpPr>
            <p:cNvPr id="13323" name="TextBox 10"/>
            <p:cNvSpPr txBox="1">
              <a:spLocks noChangeArrowheads="1"/>
            </p:cNvSpPr>
            <p:nvPr/>
          </p:nvSpPr>
          <p:spPr bwMode="auto">
            <a:xfrm>
              <a:off x="1" y="6261556"/>
              <a:ext cx="2819400" cy="794777"/>
            </a:xfrm>
            <a:prstGeom prst="rect">
              <a:avLst/>
            </a:prstGeom>
            <a:noFill/>
            <a:ln w="9525">
              <a:noFill/>
              <a:miter lim="800000"/>
              <a:headEnd/>
              <a:tailEnd/>
            </a:ln>
          </p:spPr>
          <p:txBody>
            <a:bodyPr>
              <a:spAutoFit/>
            </a:bodyPr>
            <a:lstStyle/>
            <a:p>
              <a:pPr marL="228600" indent="-228600">
                <a:buFontTx/>
                <a:buAutoNum type="arabicParenR"/>
              </a:pPr>
              <a:r>
                <a:rPr lang="en-US" sz="1000" dirty="0">
                  <a:latin typeface="+mj-lt"/>
                </a:rPr>
                <a:t>Frequency distribution of temperatures  </a:t>
              </a:r>
              <a:r>
                <a:rPr lang="en-US" sz="1000" dirty="0" smtClean="0">
                  <a:latin typeface="+mj-lt"/>
                </a:rPr>
                <a:t>where </a:t>
              </a:r>
              <a:r>
                <a:rPr lang="en-US" sz="1000" dirty="0">
                  <a:latin typeface="+mj-lt"/>
                </a:rPr>
                <a:t>larvae have been found</a:t>
              </a:r>
            </a:p>
            <a:p>
              <a:pPr marL="228600" indent="-228600">
                <a:buFontTx/>
                <a:buAutoNum type="arabicParenR"/>
              </a:pPr>
              <a:endParaRPr lang="en-US" sz="1000" dirty="0">
                <a:latin typeface="+mj-lt"/>
              </a:endParaRPr>
            </a:p>
          </p:txBody>
        </p:sp>
        <p:sp>
          <p:nvSpPr>
            <p:cNvPr id="13324" name="TextBox 11"/>
            <p:cNvSpPr txBox="1">
              <a:spLocks noChangeArrowheads="1"/>
            </p:cNvSpPr>
            <p:nvPr/>
          </p:nvSpPr>
          <p:spPr bwMode="auto">
            <a:xfrm>
              <a:off x="3200401" y="6248401"/>
              <a:ext cx="2743200" cy="622000"/>
            </a:xfrm>
            <a:prstGeom prst="rect">
              <a:avLst/>
            </a:prstGeom>
            <a:noFill/>
            <a:ln w="9525">
              <a:noFill/>
              <a:miter lim="800000"/>
              <a:headEnd/>
              <a:tailEnd/>
            </a:ln>
          </p:spPr>
          <p:txBody>
            <a:bodyPr>
              <a:spAutoFit/>
            </a:bodyPr>
            <a:lstStyle/>
            <a:p>
              <a:r>
                <a:rPr lang="en-US" sz="1000">
                  <a:latin typeface="+mj-lt"/>
                </a:rPr>
                <a:t>2) Frequency distribution of temperatures from all sampled stations</a:t>
              </a:r>
            </a:p>
            <a:p>
              <a:endParaRPr lang="en-US" sz="1000">
                <a:latin typeface="+mj-lt"/>
              </a:endParaRPr>
            </a:p>
          </p:txBody>
        </p:sp>
        <p:sp>
          <p:nvSpPr>
            <p:cNvPr id="13325" name="TextBox 12"/>
            <p:cNvSpPr txBox="1">
              <a:spLocks noChangeArrowheads="1"/>
            </p:cNvSpPr>
            <p:nvPr/>
          </p:nvSpPr>
          <p:spPr bwMode="auto">
            <a:xfrm>
              <a:off x="6324600" y="6248401"/>
              <a:ext cx="2743200" cy="449222"/>
            </a:xfrm>
            <a:prstGeom prst="rect">
              <a:avLst/>
            </a:prstGeom>
            <a:noFill/>
            <a:ln w="9525">
              <a:noFill/>
              <a:miter lim="800000"/>
              <a:headEnd/>
              <a:tailEnd/>
            </a:ln>
          </p:spPr>
          <p:txBody>
            <a:bodyPr>
              <a:spAutoFit/>
            </a:bodyPr>
            <a:lstStyle/>
            <a:p>
              <a:r>
                <a:rPr lang="en-US" sz="1000">
                  <a:latin typeface="+mj-lt"/>
                </a:rPr>
                <a:t>3) Probability of collecting bluefin larvae from within each temperature range</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7"/>
          <p:cNvSpPr txBox="1">
            <a:spLocks/>
          </p:cNvSpPr>
          <p:nvPr/>
        </p:nvSpPr>
        <p:spPr>
          <a:xfrm>
            <a:off x="228600" y="304800"/>
            <a:ext cx="8610600" cy="685800"/>
          </a:xfrm>
          <a:prstGeom prst="rect">
            <a:avLst/>
          </a:prstGeom>
        </p:spPr>
        <p:txBody>
          <a:bodyPr lIns="0" rIns="0" bIns="0" anchor="b"/>
          <a:lstStyle/>
          <a:p>
            <a:pPr algn="ctr" fontAlgn="auto">
              <a:spcAft>
                <a:spcPts val="0"/>
              </a:spcAft>
              <a:defRPr/>
            </a:pPr>
            <a:r>
              <a:rPr lang="en-US" sz="3200" b="1" dirty="0">
                <a:solidFill>
                  <a:schemeClr val="tx2"/>
                </a:solidFill>
                <a:effectLst>
                  <a:glow rad="101600">
                    <a:schemeClr val="bg1">
                      <a:alpha val="60000"/>
                    </a:schemeClr>
                  </a:glow>
                </a:effectLst>
                <a:latin typeface="+mj-lt"/>
                <a:ea typeface="+mj-ea"/>
                <a:cs typeface="+mj-cs"/>
              </a:rPr>
              <a:t>Classification tree modeling</a:t>
            </a:r>
            <a:endParaRPr lang="en-US" sz="3200" dirty="0">
              <a:solidFill>
                <a:schemeClr val="tx2"/>
              </a:solidFill>
              <a:effectLst>
                <a:glow rad="101600">
                  <a:schemeClr val="bg1">
                    <a:alpha val="60000"/>
                  </a:schemeClr>
                </a:glow>
              </a:effectLst>
              <a:latin typeface="+mj-lt"/>
              <a:ea typeface="+mj-ea"/>
              <a:cs typeface="+mj-cs"/>
            </a:endParaRPr>
          </a:p>
        </p:txBody>
      </p:sp>
      <p:sp>
        <p:nvSpPr>
          <p:cNvPr id="5" name="Rectangle 4"/>
          <p:cNvSpPr/>
          <p:nvPr/>
        </p:nvSpPr>
        <p:spPr>
          <a:xfrm>
            <a:off x="1295400" y="1219200"/>
            <a:ext cx="7772400" cy="4503797"/>
          </a:xfrm>
          <a:prstGeom prst="rect">
            <a:avLst/>
          </a:prstGeom>
        </p:spPr>
        <p:txBody>
          <a:bodyPr>
            <a:spAutoFit/>
          </a:bodyPr>
          <a:lstStyle/>
          <a:p>
            <a:pPr marL="228600" indent="-228600" fontAlgn="auto">
              <a:spcBef>
                <a:spcPts val="0"/>
              </a:spcBef>
              <a:spcAft>
                <a:spcPts val="800"/>
              </a:spcAft>
              <a:buClr>
                <a:schemeClr val="accent6">
                  <a:lumMod val="50000"/>
                </a:schemeClr>
              </a:buClr>
              <a:buFont typeface="Arial" pitchFamily="34" charset="0"/>
              <a:buChar char="•"/>
              <a:defRPr/>
            </a:pPr>
            <a:r>
              <a:rPr lang="en-US" sz="2600" dirty="0">
                <a:latin typeface="+mj-lt"/>
                <a:cs typeface="+mn-cs"/>
              </a:rPr>
              <a:t>A simple, intuitive and non-parametric method to define conditions where larvae are most likely to be found</a:t>
            </a:r>
          </a:p>
          <a:p>
            <a:pPr marL="228600" indent="-228600" fontAlgn="auto">
              <a:spcBef>
                <a:spcPts val="0"/>
              </a:spcBef>
              <a:spcAft>
                <a:spcPts val="800"/>
              </a:spcAft>
              <a:buClr>
                <a:schemeClr val="accent6">
                  <a:lumMod val="50000"/>
                </a:schemeClr>
              </a:buClr>
              <a:buFont typeface="Arial" pitchFamily="34" charset="0"/>
              <a:buChar char="•"/>
              <a:defRPr/>
            </a:pPr>
            <a:r>
              <a:rPr lang="en-US" sz="2600" dirty="0">
                <a:latin typeface="+mj-lt"/>
                <a:cs typeface="+mn-cs"/>
              </a:rPr>
              <a:t>Completed using DTREG software</a:t>
            </a:r>
          </a:p>
          <a:p>
            <a:pPr marL="228600" indent="-228600" fontAlgn="auto">
              <a:spcBef>
                <a:spcPts val="0"/>
              </a:spcBef>
              <a:spcAft>
                <a:spcPts val="800"/>
              </a:spcAft>
              <a:buClr>
                <a:schemeClr val="accent6">
                  <a:lumMod val="50000"/>
                </a:schemeClr>
              </a:buClr>
              <a:buFont typeface="Arial" pitchFamily="34" charset="0"/>
              <a:buChar char="•"/>
              <a:defRPr/>
            </a:pPr>
            <a:r>
              <a:rPr lang="en-US" sz="2600" dirty="0">
                <a:latin typeface="+mj-lt"/>
                <a:cs typeface="+mn-cs"/>
              </a:rPr>
              <a:t>Both continuous and categorical variables can be used</a:t>
            </a:r>
          </a:p>
          <a:p>
            <a:pPr marL="228600" indent="-228600" fontAlgn="auto">
              <a:spcBef>
                <a:spcPts val="0"/>
              </a:spcBef>
              <a:spcAft>
                <a:spcPts val="800"/>
              </a:spcAft>
              <a:buClr>
                <a:schemeClr val="accent6">
                  <a:lumMod val="50000"/>
                </a:schemeClr>
              </a:buClr>
              <a:buFont typeface="Arial" pitchFamily="34" charset="0"/>
              <a:buChar char="•"/>
              <a:defRPr/>
            </a:pPr>
            <a:r>
              <a:rPr lang="en-US" sz="2600" dirty="0">
                <a:latin typeface="+mj-lt"/>
                <a:cs typeface="+mn-cs"/>
              </a:rPr>
              <a:t>Ability to set misclassification cost</a:t>
            </a:r>
          </a:p>
          <a:p>
            <a:pPr marL="228600" indent="-228600" fontAlgn="auto">
              <a:spcBef>
                <a:spcPts val="0"/>
              </a:spcBef>
              <a:spcAft>
                <a:spcPts val="800"/>
              </a:spcAft>
              <a:buClr>
                <a:schemeClr val="accent6">
                  <a:lumMod val="50000"/>
                </a:schemeClr>
              </a:buClr>
              <a:buFont typeface="Arial" pitchFamily="34" charset="0"/>
              <a:buChar char="•"/>
              <a:defRPr/>
            </a:pPr>
            <a:r>
              <a:rPr lang="en-US" sz="2600" dirty="0">
                <a:latin typeface="+mj-lt"/>
                <a:cs typeface="+mn-cs"/>
              </a:rPr>
              <a:t>To make the model as applicable as possible, 10% of the dataset was randomly withheld for out-of-model validation</a:t>
            </a:r>
          </a:p>
        </p:txBody>
      </p:sp>
      <p:pic>
        <p:nvPicPr>
          <p:cNvPr id="14340" name="Picture 19" descr="C:\Users\bmuhling\AppData\Local\Microsoft\Windows\Temporary Internet Files\Content.IE5\LMAU8M5C\MC900320116[1].wmf"/>
          <p:cNvPicPr>
            <a:picLocks noChangeAspect="1" noChangeArrowheads="1"/>
          </p:cNvPicPr>
          <p:nvPr/>
        </p:nvPicPr>
        <p:blipFill>
          <a:blip r:embed="rId3" cstate="print"/>
          <a:srcRect/>
          <a:stretch>
            <a:fillRect/>
          </a:stretch>
        </p:blipFill>
        <p:spPr bwMode="auto">
          <a:xfrm>
            <a:off x="7086600" y="5334000"/>
            <a:ext cx="1797050" cy="134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7"/>
          <p:cNvSpPr txBox="1">
            <a:spLocks/>
          </p:cNvSpPr>
          <p:nvPr/>
        </p:nvSpPr>
        <p:spPr>
          <a:xfrm>
            <a:off x="762000" y="76200"/>
            <a:ext cx="8077200" cy="609600"/>
          </a:xfrm>
          <a:prstGeom prst="rect">
            <a:avLst/>
          </a:prstGeom>
        </p:spPr>
        <p:txBody>
          <a:bodyPr lIns="0" rIns="0" bIns="0" anchor="b"/>
          <a:lstStyle/>
          <a:p>
            <a:pPr algn="ctr" fontAlgn="auto">
              <a:spcAft>
                <a:spcPts val="0"/>
              </a:spcAft>
              <a:defRPr/>
            </a:pPr>
            <a:r>
              <a:rPr lang="en-US" sz="3200" b="1" dirty="0">
                <a:solidFill>
                  <a:schemeClr val="tx2"/>
                </a:solidFill>
                <a:effectLst>
                  <a:glow rad="101600">
                    <a:schemeClr val="bg1">
                      <a:alpha val="60000"/>
                    </a:schemeClr>
                  </a:glow>
                </a:effectLst>
                <a:latin typeface="+mj-lt"/>
                <a:ea typeface="+mj-ea"/>
                <a:cs typeface="+mj-cs"/>
              </a:rPr>
              <a:t>Classification tree modeling</a:t>
            </a:r>
            <a:endParaRPr lang="en-US" sz="3200" dirty="0">
              <a:solidFill>
                <a:schemeClr val="tx2"/>
              </a:solidFill>
              <a:effectLst>
                <a:glow rad="101600">
                  <a:schemeClr val="bg1">
                    <a:alpha val="60000"/>
                  </a:schemeClr>
                </a:glow>
              </a:effectLst>
              <a:latin typeface="+mj-lt"/>
              <a:ea typeface="+mj-ea"/>
              <a:cs typeface="+mj-cs"/>
            </a:endParaRPr>
          </a:p>
        </p:txBody>
      </p:sp>
      <p:sp>
        <p:nvSpPr>
          <p:cNvPr id="5" name="Rectangle 4"/>
          <p:cNvSpPr/>
          <p:nvPr/>
        </p:nvSpPr>
        <p:spPr>
          <a:xfrm>
            <a:off x="1066800" y="762000"/>
            <a:ext cx="7696200" cy="1958975"/>
          </a:xfrm>
          <a:prstGeom prst="rect">
            <a:avLst/>
          </a:prstGeom>
        </p:spPr>
        <p:txBody>
          <a:bodyPr>
            <a:spAutoFit/>
          </a:bodyPr>
          <a:lstStyle/>
          <a:p>
            <a:pPr marL="228600" indent="-228600">
              <a:spcAft>
                <a:spcPts val="800"/>
              </a:spcAft>
              <a:buClr>
                <a:schemeClr val="accent6">
                  <a:lumMod val="50000"/>
                </a:schemeClr>
              </a:buClr>
              <a:buFont typeface="Arial" pitchFamily="34" charset="0"/>
              <a:buChar char="•"/>
              <a:defRPr/>
            </a:pPr>
            <a:r>
              <a:rPr lang="en-US" dirty="0">
                <a:latin typeface="+mj-lt"/>
              </a:rPr>
              <a:t>Algorithms sequentially split the dataset into two groups using environmental variables</a:t>
            </a:r>
          </a:p>
          <a:p>
            <a:pPr marL="228600" indent="-228600">
              <a:spcAft>
                <a:spcPts val="800"/>
              </a:spcAft>
              <a:buClr>
                <a:schemeClr val="accent6">
                  <a:lumMod val="50000"/>
                </a:schemeClr>
              </a:buClr>
              <a:buFont typeface="Arial" pitchFamily="34" charset="0"/>
              <a:buChar char="•"/>
              <a:defRPr/>
            </a:pPr>
            <a:r>
              <a:rPr lang="en-US" dirty="0">
                <a:latin typeface="+mj-lt"/>
              </a:rPr>
              <a:t>Each split attempts to separate conditions which are favorable, and unfavorable, for larval </a:t>
            </a:r>
            <a:r>
              <a:rPr lang="en-US" dirty="0" err="1">
                <a:latin typeface="+mj-lt"/>
              </a:rPr>
              <a:t>bluefin</a:t>
            </a:r>
            <a:r>
              <a:rPr lang="en-US" dirty="0">
                <a:latin typeface="+mj-lt"/>
              </a:rPr>
              <a:t> tuna occurrence</a:t>
            </a:r>
          </a:p>
          <a:p>
            <a:pPr marL="228600" indent="-228600">
              <a:spcAft>
                <a:spcPts val="800"/>
              </a:spcAft>
              <a:buClr>
                <a:schemeClr val="accent6">
                  <a:lumMod val="50000"/>
                </a:schemeClr>
              </a:buClr>
              <a:buFont typeface="Arial" pitchFamily="34" charset="0"/>
              <a:buChar char="•"/>
              <a:defRPr/>
            </a:pPr>
            <a:r>
              <a:rPr lang="en-US" dirty="0">
                <a:latin typeface="+mj-lt"/>
              </a:rPr>
              <a:t>Each station sampled can be classified into one of the terminal nodes, which gives a probability of larval occurrence</a:t>
            </a:r>
          </a:p>
        </p:txBody>
      </p:sp>
      <p:grpSp>
        <p:nvGrpSpPr>
          <p:cNvPr id="15364" name="Group 159"/>
          <p:cNvGrpSpPr>
            <a:grpSpLocks/>
          </p:cNvGrpSpPr>
          <p:nvPr/>
        </p:nvGrpSpPr>
        <p:grpSpPr bwMode="auto">
          <a:xfrm>
            <a:off x="1052513" y="3048000"/>
            <a:ext cx="7975600" cy="3343275"/>
            <a:chOff x="-2193218" y="-482375"/>
            <a:chExt cx="11009337" cy="4614667"/>
          </a:xfrm>
        </p:grpSpPr>
        <p:grpSp>
          <p:nvGrpSpPr>
            <p:cNvPr id="15369" name="Group 4"/>
            <p:cNvGrpSpPr>
              <a:grpSpLocks/>
            </p:cNvGrpSpPr>
            <p:nvPr/>
          </p:nvGrpSpPr>
          <p:grpSpPr bwMode="auto">
            <a:xfrm>
              <a:off x="3276600" y="-482375"/>
              <a:ext cx="1025048" cy="509812"/>
              <a:chOff x="3505200" y="4876800"/>
              <a:chExt cx="1295400" cy="644272"/>
            </a:xfrm>
          </p:grpSpPr>
          <p:sp>
            <p:nvSpPr>
              <p:cNvPr id="98" name="Rectangle 2"/>
              <p:cNvSpPr/>
              <p:nvPr/>
            </p:nvSpPr>
            <p:spPr>
              <a:xfrm>
                <a:off x="3504933" y="4876800"/>
                <a:ext cx="1296037" cy="6092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57" name="TextBox 3"/>
              <p:cNvSpPr txBox="1">
                <a:spLocks noChangeArrowheads="1"/>
              </p:cNvSpPr>
              <p:nvPr/>
            </p:nvSpPr>
            <p:spPr bwMode="auto">
              <a:xfrm>
                <a:off x="3746233" y="4876800"/>
                <a:ext cx="870941" cy="644272"/>
              </a:xfrm>
              <a:prstGeom prst="rect">
                <a:avLst/>
              </a:prstGeom>
              <a:noFill/>
              <a:ln w="9525">
                <a:noFill/>
                <a:miter lim="800000"/>
                <a:headEnd/>
                <a:tailEnd/>
              </a:ln>
            </p:spPr>
            <p:txBody>
              <a:bodyPr>
                <a:spAutoFit/>
              </a:bodyPr>
              <a:lstStyle/>
              <a:p>
                <a:pPr algn="ctr"/>
                <a:r>
                  <a:rPr lang="en-US" sz="600" b="1"/>
                  <a:t>All samples</a:t>
                </a:r>
              </a:p>
              <a:p>
                <a:pPr algn="ctr"/>
                <a:r>
                  <a:rPr lang="en-US" sz="600" b="1"/>
                  <a:t>N = 998</a:t>
                </a:r>
              </a:p>
            </p:txBody>
          </p:sp>
        </p:grpSp>
        <p:grpSp>
          <p:nvGrpSpPr>
            <p:cNvPr id="15370" name="Group 5"/>
            <p:cNvGrpSpPr>
              <a:grpSpLocks/>
            </p:cNvGrpSpPr>
            <p:nvPr/>
          </p:nvGrpSpPr>
          <p:grpSpPr bwMode="auto">
            <a:xfrm>
              <a:off x="2218746" y="457194"/>
              <a:ext cx="1160173" cy="509813"/>
              <a:chOff x="3505200" y="4876800"/>
              <a:chExt cx="1295400" cy="644275"/>
            </a:xfrm>
          </p:grpSpPr>
          <p:sp>
            <p:nvSpPr>
              <p:cNvPr id="96" name="Rectangle 6"/>
              <p:cNvSpPr/>
              <p:nvPr/>
            </p:nvSpPr>
            <p:spPr>
              <a:xfrm>
                <a:off x="3504329" y="4877377"/>
                <a:ext cx="1296787" cy="6092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55" name="TextBox 7"/>
              <p:cNvSpPr txBox="1">
                <a:spLocks noChangeArrowheads="1"/>
              </p:cNvSpPr>
              <p:nvPr/>
            </p:nvSpPr>
            <p:spPr bwMode="auto">
              <a:xfrm>
                <a:off x="3661133" y="4876803"/>
                <a:ext cx="1099928" cy="644272"/>
              </a:xfrm>
              <a:prstGeom prst="rect">
                <a:avLst/>
              </a:prstGeom>
              <a:noFill/>
              <a:ln w="9525">
                <a:noFill/>
                <a:miter lim="800000"/>
                <a:headEnd/>
                <a:tailEnd/>
              </a:ln>
            </p:spPr>
            <p:txBody>
              <a:bodyPr wrap="none">
                <a:spAutoFit/>
              </a:bodyPr>
              <a:lstStyle/>
              <a:p>
                <a:pPr algn="ctr"/>
                <a:r>
                  <a:rPr lang="en-US" sz="600" b="1"/>
                  <a:t>T200m &lt;  21.0 </a:t>
                </a:r>
              </a:p>
              <a:p>
                <a:pPr algn="ctr"/>
                <a:r>
                  <a:rPr lang="en-US" sz="600" b="1"/>
                  <a:t>N =902</a:t>
                </a:r>
              </a:p>
              <a:p>
                <a:pPr algn="ctr"/>
                <a:r>
                  <a:rPr lang="en-US" sz="600" b="1"/>
                  <a:t>Positive Stn</a:t>
                </a:r>
              </a:p>
            </p:txBody>
          </p:sp>
        </p:grpSp>
        <p:grpSp>
          <p:nvGrpSpPr>
            <p:cNvPr id="15371" name="Group 8"/>
            <p:cNvGrpSpPr>
              <a:grpSpLocks/>
            </p:cNvGrpSpPr>
            <p:nvPr/>
          </p:nvGrpSpPr>
          <p:grpSpPr bwMode="auto">
            <a:xfrm>
              <a:off x="6197780" y="609594"/>
              <a:ext cx="1025048" cy="509813"/>
              <a:chOff x="3505200" y="4876800"/>
              <a:chExt cx="1295400" cy="644275"/>
            </a:xfrm>
          </p:grpSpPr>
          <p:sp>
            <p:nvSpPr>
              <p:cNvPr id="94" name="Rectangle 9"/>
              <p:cNvSpPr/>
              <p:nvPr/>
            </p:nvSpPr>
            <p:spPr>
              <a:xfrm>
                <a:off x="3504792" y="4875851"/>
                <a:ext cx="1296037" cy="60920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53" name="TextBox 10"/>
              <p:cNvSpPr txBox="1">
                <a:spLocks noChangeArrowheads="1"/>
              </p:cNvSpPr>
              <p:nvPr/>
            </p:nvSpPr>
            <p:spPr bwMode="auto">
              <a:xfrm>
                <a:off x="3508874" y="4876803"/>
                <a:ext cx="1244923" cy="644272"/>
              </a:xfrm>
              <a:prstGeom prst="rect">
                <a:avLst/>
              </a:prstGeom>
              <a:noFill/>
              <a:ln w="9525">
                <a:noFill/>
                <a:miter lim="800000"/>
                <a:headEnd/>
                <a:tailEnd/>
              </a:ln>
            </p:spPr>
            <p:txBody>
              <a:bodyPr wrap="none">
                <a:spAutoFit/>
              </a:bodyPr>
              <a:lstStyle/>
              <a:p>
                <a:pPr algn="ctr"/>
                <a:r>
                  <a:rPr lang="en-US" sz="600" b="1"/>
                  <a:t>T200m &gt;  21.0 </a:t>
                </a:r>
              </a:p>
              <a:p>
                <a:pPr algn="ctr"/>
                <a:r>
                  <a:rPr lang="en-US" sz="600" b="1"/>
                  <a:t>N =96</a:t>
                </a:r>
              </a:p>
              <a:p>
                <a:pPr algn="ctr"/>
                <a:r>
                  <a:rPr lang="en-US" sz="600" b="1"/>
                  <a:t>Negative Stn</a:t>
                </a:r>
              </a:p>
            </p:txBody>
          </p:sp>
        </p:grpSp>
        <p:grpSp>
          <p:nvGrpSpPr>
            <p:cNvPr id="15372" name="Group 11"/>
            <p:cNvGrpSpPr>
              <a:grpSpLocks/>
            </p:cNvGrpSpPr>
            <p:nvPr/>
          </p:nvGrpSpPr>
          <p:grpSpPr bwMode="auto">
            <a:xfrm>
              <a:off x="-947289" y="1371603"/>
              <a:ext cx="1025047" cy="509811"/>
              <a:chOff x="3505200" y="4876797"/>
              <a:chExt cx="1295400" cy="644270"/>
            </a:xfrm>
          </p:grpSpPr>
          <p:sp>
            <p:nvSpPr>
              <p:cNvPr id="92" name="Rectangle 12"/>
              <p:cNvSpPr/>
              <p:nvPr/>
            </p:nvSpPr>
            <p:spPr>
              <a:xfrm>
                <a:off x="3506398" y="4876516"/>
                <a:ext cx="1293268" cy="6092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51" name="TextBox 13"/>
              <p:cNvSpPr txBox="1">
                <a:spLocks noChangeArrowheads="1"/>
              </p:cNvSpPr>
              <p:nvPr/>
            </p:nvSpPr>
            <p:spPr bwMode="auto">
              <a:xfrm>
                <a:off x="3566201" y="4876797"/>
                <a:ext cx="1130273" cy="644270"/>
              </a:xfrm>
              <a:prstGeom prst="rect">
                <a:avLst/>
              </a:prstGeom>
              <a:noFill/>
              <a:ln w="9525">
                <a:noFill/>
                <a:miter lim="800000"/>
                <a:headEnd/>
                <a:tailEnd/>
              </a:ln>
            </p:spPr>
            <p:txBody>
              <a:bodyPr wrap="none">
                <a:spAutoFit/>
              </a:bodyPr>
              <a:lstStyle/>
              <a:p>
                <a:pPr algn="ctr"/>
                <a:r>
                  <a:rPr lang="en-US" sz="600" b="1"/>
                  <a:t>SSS &lt;  36.42</a:t>
                </a:r>
              </a:p>
              <a:p>
                <a:pPr algn="ctr"/>
                <a:r>
                  <a:rPr lang="en-US" sz="600" b="1"/>
                  <a:t>N = 244</a:t>
                </a:r>
              </a:p>
              <a:p>
                <a:pPr algn="ctr"/>
                <a:r>
                  <a:rPr lang="en-US" sz="600" b="1"/>
                  <a:t>Negative Stn</a:t>
                </a:r>
              </a:p>
            </p:txBody>
          </p:sp>
        </p:grpSp>
        <p:grpSp>
          <p:nvGrpSpPr>
            <p:cNvPr id="15373" name="Group 17"/>
            <p:cNvGrpSpPr>
              <a:grpSpLocks/>
            </p:cNvGrpSpPr>
            <p:nvPr/>
          </p:nvGrpSpPr>
          <p:grpSpPr bwMode="auto">
            <a:xfrm>
              <a:off x="1305398" y="1602845"/>
              <a:ext cx="1025049" cy="509811"/>
              <a:chOff x="3505200" y="4876797"/>
              <a:chExt cx="1295400" cy="644270"/>
            </a:xfrm>
          </p:grpSpPr>
          <p:sp>
            <p:nvSpPr>
              <p:cNvPr id="90" name="Rectangle 18"/>
              <p:cNvSpPr/>
              <p:nvPr/>
            </p:nvSpPr>
            <p:spPr>
              <a:xfrm>
                <a:off x="3506423" y="4877810"/>
                <a:ext cx="1293267" cy="6092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49" name="TextBox 19"/>
              <p:cNvSpPr txBox="1">
                <a:spLocks noChangeArrowheads="1"/>
              </p:cNvSpPr>
              <p:nvPr/>
            </p:nvSpPr>
            <p:spPr bwMode="auto">
              <a:xfrm>
                <a:off x="3591364" y="4876797"/>
                <a:ext cx="1079938" cy="644270"/>
              </a:xfrm>
              <a:prstGeom prst="rect">
                <a:avLst/>
              </a:prstGeom>
              <a:noFill/>
              <a:ln w="9525">
                <a:noFill/>
                <a:miter lim="800000"/>
                <a:headEnd/>
                <a:tailEnd/>
              </a:ln>
            </p:spPr>
            <p:txBody>
              <a:bodyPr wrap="none">
                <a:spAutoFit/>
              </a:bodyPr>
              <a:lstStyle/>
              <a:p>
                <a:pPr algn="ctr"/>
                <a:r>
                  <a:rPr lang="en-US" sz="600" b="1"/>
                  <a:t>SSS &gt;  36.42</a:t>
                </a:r>
              </a:p>
              <a:p>
                <a:pPr algn="ctr"/>
                <a:r>
                  <a:rPr lang="en-US" sz="600" b="1"/>
                  <a:t>N = 131</a:t>
                </a:r>
              </a:p>
              <a:p>
                <a:pPr algn="ctr"/>
                <a:r>
                  <a:rPr lang="en-US" sz="600" b="1"/>
                  <a:t>Positive Stn</a:t>
                </a:r>
              </a:p>
            </p:txBody>
          </p:sp>
        </p:grpSp>
        <p:grpSp>
          <p:nvGrpSpPr>
            <p:cNvPr id="15374" name="Group 29"/>
            <p:cNvGrpSpPr>
              <a:grpSpLocks/>
            </p:cNvGrpSpPr>
            <p:nvPr/>
          </p:nvGrpSpPr>
          <p:grpSpPr bwMode="auto">
            <a:xfrm>
              <a:off x="727553" y="2266112"/>
              <a:ext cx="1025047" cy="509811"/>
              <a:chOff x="3505200" y="4876797"/>
              <a:chExt cx="1295400" cy="644270"/>
            </a:xfrm>
          </p:grpSpPr>
          <p:sp>
            <p:nvSpPr>
              <p:cNvPr id="88" name="Rectangle 87"/>
              <p:cNvSpPr/>
              <p:nvPr/>
            </p:nvSpPr>
            <p:spPr>
              <a:xfrm>
                <a:off x="3505575" y="4875885"/>
                <a:ext cx="1296037" cy="60920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47" name="TextBox 88"/>
              <p:cNvSpPr txBox="1">
                <a:spLocks noChangeArrowheads="1"/>
              </p:cNvSpPr>
              <p:nvPr/>
            </p:nvSpPr>
            <p:spPr bwMode="auto">
              <a:xfrm>
                <a:off x="3566203" y="4876797"/>
                <a:ext cx="1130273" cy="644270"/>
              </a:xfrm>
              <a:prstGeom prst="rect">
                <a:avLst/>
              </a:prstGeom>
              <a:noFill/>
              <a:ln w="9525">
                <a:noFill/>
                <a:miter lim="800000"/>
                <a:headEnd/>
                <a:tailEnd/>
              </a:ln>
            </p:spPr>
            <p:txBody>
              <a:bodyPr wrap="none">
                <a:spAutoFit/>
              </a:bodyPr>
              <a:lstStyle/>
              <a:p>
                <a:pPr algn="ctr"/>
                <a:r>
                  <a:rPr lang="en-US" sz="600" b="1"/>
                  <a:t>SST &lt;  23.37</a:t>
                </a:r>
              </a:p>
              <a:p>
                <a:pPr algn="ctr"/>
                <a:r>
                  <a:rPr lang="en-US" sz="600" b="1"/>
                  <a:t>N = 23</a:t>
                </a:r>
              </a:p>
              <a:p>
                <a:pPr algn="ctr"/>
                <a:r>
                  <a:rPr lang="en-US" sz="600" b="1"/>
                  <a:t>Negative Stn</a:t>
                </a:r>
              </a:p>
            </p:txBody>
          </p:sp>
        </p:grpSp>
        <p:grpSp>
          <p:nvGrpSpPr>
            <p:cNvPr id="15375" name="Group 32"/>
            <p:cNvGrpSpPr>
              <a:grpSpLocks/>
            </p:cNvGrpSpPr>
            <p:nvPr/>
          </p:nvGrpSpPr>
          <p:grpSpPr bwMode="auto">
            <a:xfrm>
              <a:off x="1888945" y="2266112"/>
              <a:ext cx="1025049" cy="509811"/>
              <a:chOff x="3505200" y="4876797"/>
              <a:chExt cx="1295400" cy="644270"/>
            </a:xfrm>
          </p:grpSpPr>
          <p:sp>
            <p:nvSpPr>
              <p:cNvPr id="86" name="Rectangle 85"/>
              <p:cNvSpPr/>
              <p:nvPr/>
            </p:nvSpPr>
            <p:spPr>
              <a:xfrm>
                <a:off x="3505603" y="4875885"/>
                <a:ext cx="1296035" cy="60920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45" name="TextBox 86"/>
              <p:cNvSpPr txBox="1">
                <a:spLocks noChangeArrowheads="1"/>
              </p:cNvSpPr>
              <p:nvPr/>
            </p:nvSpPr>
            <p:spPr bwMode="auto">
              <a:xfrm>
                <a:off x="3582972" y="4876797"/>
                <a:ext cx="1096715" cy="644270"/>
              </a:xfrm>
              <a:prstGeom prst="rect">
                <a:avLst/>
              </a:prstGeom>
              <a:noFill/>
              <a:ln w="9525">
                <a:noFill/>
                <a:miter lim="800000"/>
                <a:headEnd/>
                <a:tailEnd/>
              </a:ln>
            </p:spPr>
            <p:txBody>
              <a:bodyPr wrap="none">
                <a:spAutoFit/>
              </a:bodyPr>
              <a:lstStyle/>
              <a:p>
                <a:pPr algn="ctr"/>
                <a:r>
                  <a:rPr lang="en-US" sz="600" b="1"/>
                  <a:t>SST &gt;  23.37</a:t>
                </a:r>
              </a:p>
              <a:p>
                <a:pPr algn="ctr"/>
                <a:r>
                  <a:rPr lang="en-US" sz="600" b="1"/>
                  <a:t>N = 108</a:t>
                </a:r>
              </a:p>
              <a:p>
                <a:pPr algn="ctr"/>
                <a:r>
                  <a:rPr lang="en-US" sz="600" b="1"/>
                  <a:t>Positive Stn</a:t>
                </a:r>
              </a:p>
            </p:txBody>
          </p:sp>
        </p:grpSp>
        <p:grpSp>
          <p:nvGrpSpPr>
            <p:cNvPr id="15376" name="Group 35"/>
            <p:cNvGrpSpPr>
              <a:grpSpLocks/>
            </p:cNvGrpSpPr>
            <p:nvPr/>
          </p:nvGrpSpPr>
          <p:grpSpPr bwMode="auto">
            <a:xfrm>
              <a:off x="3482378" y="1600203"/>
              <a:ext cx="1175398" cy="509811"/>
              <a:chOff x="3388632" y="4876797"/>
              <a:chExt cx="1485403" cy="644270"/>
            </a:xfrm>
          </p:grpSpPr>
          <p:sp>
            <p:nvSpPr>
              <p:cNvPr id="84" name="Rectangle 83"/>
              <p:cNvSpPr/>
              <p:nvPr/>
            </p:nvSpPr>
            <p:spPr>
              <a:xfrm>
                <a:off x="3504939" y="4875611"/>
                <a:ext cx="1296035" cy="6092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43" name="TextBox 84"/>
              <p:cNvSpPr txBox="1">
                <a:spLocks noChangeArrowheads="1"/>
              </p:cNvSpPr>
              <p:nvPr/>
            </p:nvSpPr>
            <p:spPr bwMode="auto">
              <a:xfrm>
                <a:off x="3388632" y="4876797"/>
                <a:ext cx="1485403" cy="644270"/>
              </a:xfrm>
              <a:prstGeom prst="rect">
                <a:avLst/>
              </a:prstGeom>
              <a:noFill/>
              <a:ln w="9525">
                <a:noFill/>
                <a:miter lim="800000"/>
                <a:headEnd/>
                <a:tailEnd/>
              </a:ln>
            </p:spPr>
            <p:txBody>
              <a:bodyPr wrap="none">
                <a:spAutoFit/>
              </a:bodyPr>
              <a:lstStyle/>
              <a:p>
                <a:pPr algn="ctr"/>
                <a:r>
                  <a:rPr lang="en-US" sz="600" b="1"/>
                  <a:t>Moon Phase &lt; 0.51</a:t>
                </a:r>
              </a:p>
              <a:p>
                <a:pPr algn="ctr"/>
                <a:r>
                  <a:rPr lang="en-US" sz="600" b="1"/>
                  <a:t>N = 291</a:t>
                </a:r>
              </a:p>
              <a:p>
                <a:pPr algn="ctr"/>
                <a:r>
                  <a:rPr lang="en-US" sz="600" b="1"/>
                  <a:t>Positive Stn</a:t>
                </a:r>
              </a:p>
            </p:txBody>
          </p:sp>
        </p:grpSp>
        <p:grpSp>
          <p:nvGrpSpPr>
            <p:cNvPr id="15377" name="Group 38"/>
            <p:cNvGrpSpPr>
              <a:grpSpLocks/>
            </p:cNvGrpSpPr>
            <p:nvPr/>
          </p:nvGrpSpPr>
          <p:grpSpPr bwMode="auto">
            <a:xfrm>
              <a:off x="5894252" y="1600204"/>
              <a:ext cx="1175398" cy="509811"/>
              <a:chOff x="3388633" y="4876799"/>
              <a:chExt cx="1485405" cy="644270"/>
            </a:xfrm>
          </p:grpSpPr>
          <p:sp>
            <p:nvSpPr>
              <p:cNvPr id="82" name="Rectangle 81"/>
              <p:cNvSpPr/>
              <p:nvPr/>
            </p:nvSpPr>
            <p:spPr>
              <a:xfrm>
                <a:off x="3505952" y="4875613"/>
                <a:ext cx="1296037" cy="6092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41" name="TextBox 82"/>
              <p:cNvSpPr txBox="1">
                <a:spLocks noChangeArrowheads="1"/>
              </p:cNvSpPr>
              <p:nvPr/>
            </p:nvSpPr>
            <p:spPr bwMode="auto">
              <a:xfrm>
                <a:off x="3388633" y="4876799"/>
                <a:ext cx="1485405" cy="644270"/>
              </a:xfrm>
              <a:prstGeom prst="rect">
                <a:avLst/>
              </a:prstGeom>
              <a:noFill/>
              <a:ln w="9525">
                <a:noFill/>
                <a:miter lim="800000"/>
                <a:headEnd/>
                <a:tailEnd/>
              </a:ln>
            </p:spPr>
            <p:txBody>
              <a:bodyPr wrap="none">
                <a:spAutoFit/>
              </a:bodyPr>
              <a:lstStyle/>
              <a:p>
                <a:pPr algn="ctr"/>
                <a:r>
                  <a:rPr lang="en-US" sz="600" b="1"/>
                  <a:t>Moon Phase &gt; 0.51</a:t>
                </a:r>
              </a:p>
              <a:p>
                <a:pPr algn="ctr"/>
                <a:r>
                  <a:rPr lang="en-US" sz="600" b="1"/>
                  <a:t>N = 236</a:t>
                </a:r>
              </a:p>
              <a:p>
                <a:pPr algn="ctr"/>
                <a:r>
                  <a:rPr lang="en-US" sz="600" b="1"/>
                  <a:t>Positive Stn</a:t>
                </a:r>
              </a:p>
            </p:txBody>
          </p:sp>
        </p:grpSp>
        <p:grpSp>
          <p:nvGrpSpPr>
            <p:cNvPr id="14" name="Group 41"/>
            <p:cNvGrpSpPr/>
            <p:nvPr/>
          </p:nvGrpSpPr>
          <p:grpSpPr>
            <a:xfrm>
              <a:off x="-1549978" y="2296183"/>
              <a:ext cx="1025049" cy="509811"/>
              <a:chOff x="3505200" y="4876797"/>
              <a:chExt cx="1295400" cy="644270"/>
            </a:xfrm>
            <a:noFill/>
          </p:grpSpPr>
          <p:sp>
            <p:nvSpPr>
              <p:cNvPr id="80" name="Rectangle 42"/>
              <p:cNvSpPr/>
              <p:nvPr/>
            </p:nvSpPr>
            <p:spPr>
              <a:xfrm>
                <a:off x="3505200" y="4876800"/>
                <a:ext cx="1295400" cy="609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81" name="TextBox 80"/>
              <p:cNvSpPr txBox="1"/>
              <p:nvPr/>
            </p:nvSpPr>
            <p:spPr>
              <a:xfrm>
                <a:off x="3588568" y="4876797"/>
                <a:ext cx="1085530" cy="644270"/>
              </a:xfrm>
              <a:prstGeom prst="rect">
                <a:avLst/>
              </a:prstGeom>
              <a:grpFill/>
            </p:spPr>
            <p:txBody>
              <a:bodyPr wrap="none">
                <a:spAutoFit/>
              </a:bodyPr>
              <a:lstStyle/>
              <a:p>
                <a:pPr algn="ctr">
                  <a:defRPr/>
                </a:pPr>
                <a:r>
                  <a:rPr lang="en-US" sz="600" b="1" dirty="0"/>
                  <a:t>Moon &lt; 0.26</a:t>
                </a:r>
              </a:p>
              <a:p>
                <a:pPr algn="ctr">
                  <a:defRPr/>
                </a:pPr>
                <a:r>
                  <a:rPr lang="en-US" sz="600" b="1" dirty="0"/>
                  <a:t>N = 71</a:t>
                </a:r>
              </a:p>
              <a:p>
                <a:pPr algn="ctr">
                  <a:defRPr/>
                </a:pPr>
                <a:r>
                  <a:rPr lang="en-US" sz="600" b="1" dirty="0"/>
                  <a:t>Positive </a:t>
                </a:r>
                <a:r>
                  <a:rPr lang="en-US" sz="600" b="1" dirty="0" err="1"/>
                  <a:t>Stn</a:t>
                </a:r>
                <a:endParaRPr lang="en-US" sz="600" b="1" dirty="0"/>
              </a:p>
            </p:txBody>
          </p:sp>
        </p:grpSp>
        <p:grpSp>
          <p:nvGrpSpPr>
            <p:cNvPr id="15379" name="Group 44"/>
            <p:cNvGrpSpPr>
              <a:grpSpLocks/>
            </p:cNvGrpSpPr>
            <p:nvPr/>
          </p:nvGrpSpPr>
          <p:grpSpPr bwMode="auto">
            <a:xfrm>
              <a:off x="-414129" y="2296183"/>
              <a:ext cx="1025048" cy="509811"/>
              <a:chOff x="3505200" y="4876797"/>
              <a:chExt cx="1295400" cy="644270"/>
            </a:xfrm>
          </p:grpSpPr>
          <p:sp>
            <p:nvSpPr>
              <p:cNvPr id="78" name="Rectangle 77"/>
              <p:cNvSpPr/>
              <p:nvPr/>
            </p:nvSpPr>
            <p:spPr>
              <a:xfrm>
                <a:off x="3505561" y="4876650"/>
                <a:ext cx="1296037" cy="60920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39" name="TextBox 78"/>
              <p:cNvSpPr txBox="1">
                <a:spLocks noChangeArrowheads="1"/>
              </p:cNvSpPr>
              <p:nvPr/>
            </p:nvSpPr>
            <p:spPr bwMode="auto">
              <a:xfrm>
                <a:off x="3566201" y="4876797"/>
                <a:ext cx="1130273" cy="644270"/>
              </a:xfrm>
              <a:prstGeom prst="rect">
                <a:avLst/>
              </a:prstGeom>
              <a:noFill/>
              <a:ln w="9525">
                <a:noFill/>
                <a:miter lim="800000"/>
                <a:headEnd/>
                <a:tailEnd/>
              </a:ln>
            </p:spPr>
            <p:txBody>
              <a:bodyPr wrap="none">
                <a:spAutoFit/>
              </a:bodyPr>
              <a:lstStyle/>
              <a:p>
                <a:pPr algn="ctr"/>
                <a:r>
                  <a:rPr lang="en-US" sz="600" b="1"/>
                  <a:t>Moon &gt; 0.26</a:t>
                </a:r>
              </a:p>
              <a:p>
                <a:pPr algn="ctr"/>
                <a:r>
                  <a:rPr lang="en-US" sz="600" b="1"/>
                  <a:t>N = 173</a:t>
                </a:r>
              </a:p>
              <a:p>
                <a:pPr algn="ctr"/>
                <a:r>
                  <a:rPr lang="en-US" sz="600" b="1"/>
                  <a:t>Negative Stn</a:t>
                </a:r>
              </a:p>
            </p:txBody>
          </p:sp>
        </p:grpSp>
        <p:grpSp>
          <p:nvGrpSpPr>
            <p:cNvPr id="15380" name="Group 47"/>
            <p:cNvGrpSpPr>
              <a:grpSpLocks/>
            </p:cNvGrpSpPr>
            <p:nvPr/>
          </p:nvGrpSpPr>
          <p:grpSpPr bwMode="auto">
            <a:xfrm>
              <a:off x="3031941" y="2263468"/>
              <a:ext cx="1025048" cy="509812"/>
              <a:chOff x="3505200" y="4876794"/>
              <a:chExt cx="1295400" cy="644271"/>
            </a:xfrm>
          </p:grpSpPr>
          <p:sp>
            <p:nvSpPr>
              <p:cNvPr id="76" name="Rectangle 48"/>
              <p:cNvSpPr/>
              <p:nvPr/>
            </p:nvSpPr>
            <p:spPr>
              <a:xfrm>
                <a:off x="3503958" y="4876454"/>
                <a:ext cx="1296037" cy="609205"/>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37" name="TextBox 76"/>
              <p:cNvSpPr txBox="1">
                <a:spLocks noChangeArrowheads="1"/>
              </p:cNvSpPr>
              <p:nvPr/>
            </p:nvSpPr>
            <p:spPr bwMode="auto">
              <a:xfrm>
                <a:off x="3601156" y="4876794"/>
                <a:ext cx="1060365" cy="644271"/>
              </a:xfrm>
              <a:prstGeom prst="rect">
                <a:avLst/>
              </a:prstGeom>
              <a:noFill/>
              <a:ln w="9525">
                <a:noFill/>
                <a:miter lim="800000"/>
                <a:headEnd/>
                <a:tailEnd/>
              </a:ln>
            </p:spPr>
            <p:txBody>
              <a:bodyPr wrap="none">
                <a:spAutoFit/>
              </a:bodyPr>
              <a:lstStyle/>
              <a:p>
                <a:pPr algn="ctr"/>
                <a:r>
                  <a:rPr lang="en-US" sz="600" b="1"/>
                  <a:t>SST &lt; 28.5</a:t>
                </a:r>
              </a:p>
              <a:p>
                <a:pPr algn="ctr"/>
                <a:r>
                  <a:rPr lang="en-US" sz="600" b="1"/>
                  <a:t>N = 276</a:t>
                </a:r>
              </a:p>
              <a:p>
                <a:pPr algn="ctr"/>
                <a:r>
                  <a:rPr lang="en-US" sz="600" b="1"/>
                  <a:t>Positive Stn</a:t>
                </a:r>
              </a:p>
            </p:txBody>
          </p:sp>
        </p:grpSp>
        <p:grpSp>
          <p:nvGrpSpPr>
            <p:cNvPr id="15381" name="Group 50"/>
            <p:cNvGrpSpPr>
              <a:grpSpLocks/>
            </p:cNvGrpSpPr>
            <p:nvPr/>
          </p:nvGrpSpPr>
          <p:grpSpPr bwMode="auto">
            <a:xfrm>
              <a:off x="4177585" y="2263468"/>
              <a:ext cx="1025048" cy="509812"/>
              <a:chOff x="3505200" y="4876794"/>
              <a:chExt cx="1295400" cy="644271"/>
            </a:xfrm>
          </p:grpSpPr>
          <p:sp>
            <p:nvSpPr>
              <p:cNvPr id="74" name="Rectangle 73"/>
              <p:cNvSpPr/>
              <p:nvPr/>
            </p:nvSpPr>
            <p:spPr>
              <a:xfrm>
                <a:off x="3504502" y="4876454"/>
                <a:ext cx="1296037" cy="60920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35" name="TextBox 74"/>
              <p:cNvSpPr txBox="1">
                <a:spLocks noChangeArrowheads="1"/>
              </p:cNvSpPr>
              <p:nvPr/>
            </p:nvSpPr>
            <p:spPr bwMode="auto">
              <a:xfrm>
                <a:off x="3566197" y="4876794"/>
                <a:ext cx="1130273" cy="644271"/>
              </a:xfrm>
              <a:prstGeom prst="rect">
                <a:avLst/>
              </a:prstGeom>
              <a:noFill/>
              <a:ln w="9525">
                <a:noFill/>
                <a:miter lim="800000"/>
                <a:headEnd/>
                <a:tailEnd/>
              </a:ln>
            </p:spPr>
            <p:txBody>
              <a:bodyPr wrap="none">
                <a:spAutoFit/>
              </a:bodyPr>
              <a:lstStyle/>
              <a:p>
                <a:pPr algn="ctr"/>
                <a:r>
                  <a:rPr lang="en-US" sz="600" b="1"/>
                  <a:t>SST &gt; 28.5</a:t>
                </a:r>
              </a:p>
              <a:p>
                <a:pPr algn="ctr"/>
                <a:r>
                  <a:rPr lang="en-US" sz="600" b="1"/>
                  <a:t>N = 15</a:t>
                </a:r>
              </a:p>
              <a:p>
                <a:pPr algn="ctr"/>
                <a:r>
                  <a:rPr lang="en-US" sz="600" b="1"/>
                  <a:t>Negative Stn</a:t>
                </a:r>
              </a:p>
            </p:txBody>
          </p:sp>
        </p:grpSp>
        <p:grpSp>
          <p:nvGrpSpPr>
            <p:cNvPr id="15382" name="Group 53"/>
            <p:cNvGrpSpPr>
              <a:grpSpLocks/>
            </p:cNvGrpSpPr>
            <p:nvPr/>
          </p:nvGrpSpPr>
          <p:grpSpPr bwMode="auto">
            <a:xfrm>
              <a:off x="5181198" y="2263468"/>
              <a:ext cx="1274971" cy="509812"/>
              <a:chOff x="3325714" y="4876794"/>
              <a:chExt cx="1611240" cy="644271"/>
            </a:xfrm>
          </p:grpSpPr>
          <p:sp>
            <p:nvSpPr>
              <p:cNvPr id="72" name="Rectangle 71"/>
              <p:cNvSpPr/>
              <p:nvPr/>
            </p:nvSpPr>
            <p:spPr>
              <a:xfrm>
                <a:off x="3505054" y="4876454"/>
                <a:ext cx="1296036" cy="60920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33" name="TextBox 72"/>
              <p:cNvSpPr txBox="1">
                <a:spLocks noChangeArrowheads="1"/>
              </p:cNvSpPr>
              <p:nvPr/>
            </p:nvSpPr>
            <p:spPr bwMode="auto">
              <a:xfrm>
                <a:off x="3325714" y="4876794"/>
                <a:ext cx="1611240" cy="644271"/>
              </a:xfrm>
              <a:prstGeom prst="rect">
                <a:avLst/>
              </a:prstGeom>
              <a:noFill/>
              <a:ln w="9525">
                <a:noFill/>
                <a:miter lim="800000"/>
                <a:headEnd/>
                <a:tailEnd/>
              </a:ln>
            </p:spPr>
            <p:txBody>
              <a:bodyPr wrap="none">
                <a:spAutoFit/>
              </a:bodyPr>
              <a:lstStyle/>
              <a:p>
                <a:pPr algn="ctr"/>
                <a:r>
                  <a:rPr lang="en-US" sz="600" b="1"/>
                  <a:t>Plankton (log) &lt; 1.64</a:t>
                </a:r>
              </a:p>
              <a:p>
                <a:pPr algn="ctr"/>
                <a:r>
                  <a:rPr lang="en-US" sz="600" b="1"/>
                  <a:t>N = 84</a:t>
                </a:r>
              </a:p>
              <a:p>
                <a:pPr algn="ctr"/>
                <a:r>
                  <a:rPr lang="en-US" sz="600" b="1"/>
                  <a:t>Negative Stn</a:t>
                </a:r>
              </a:p>
            </p:txBody>
          </p:sp>
        </p:grpSp>
        <p:grpSp>
          <p:nvGrpSpPr>
            <p:cNvPr id="15383" name="Group 56"/>
            <p:cNvGrpSpPr>
              <a:grpSpLocks/>
            </p:cNvGrpSpPr>
            <p:nvPr/>
          </p:nvGrpSpPr>
          <p:grpSpPr bwMode="auto">
            <a:xfrm>
              <a:off x="6447433" y="2263468"/>
              <a:ext cx="1274971" cy="509812"/>
              <a:chOff x="3325712" y="4876794"/>
              <a:chExt cx="1611239" cy="644271"/>
            </a:xfrm>
          </p:grpSpPr>
          <p:sp>
            <p:nvSpPr>
              <p:cNvPr id="70" name="Rectangle 69"/>
              <p:cNvSpPr/>
              <p:nvPr/>
            </p:nvSpPr>
            <p:spPr>
              <a:xfrm>
                <a:off x="3505512" y="4876454"/>
                <a:ext cx="1296035" cy="6092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31" name="TextBox 70"/>
              <p:cNvSpPr txBox="1">
                <a:spLocks noChangeArrowheads="1"/>
              </p:cNvSpPr>
              <p:nvPr/>
            </p:nvSpPr>
            <p:spPr bwMode="auto">
              <a:xfrm>
                <a:off x="3325712" y="4876794"/>
                <a:ext cx="1611239" cy="644271"/>
              </a:xfrm>
              <a:prstGeom prst="rect">
                <a:avLst/>
              </a:prstGeom>
              <a:noFill/>
              <a:ln w="9525">
                <a:noFill/>
                <a:miter lim="800000"/>
                <a:headEnd/>
                <a:tailEnd/>
              </a:ln>
            </p:spPr>
            <p:txBody>
              <a:bodyPr wrap="none">
                <a:spAutoFit/>
              </a:bodyPr>
              <a:lstStyle/>
              <a:p>
                <a:pPr algn="ctr"/>
                <a:r>
                  <a:rPr lang="en-US" sz="600" b="1"/>
                  <a:t>Plankton (log) &gt; 1.64</a:t>
                </a:r>
              </a:p>
              <a:p>
                <a:pPr algn="ctr"/>
                <a:r>
                  <a:rPr lang="en-US" sz="600" b="1"/>
                  <a:t>N = 152</a:t>
                </a:r>
              </a:p>
              <a:p>
                <a:pPr algn="ctr"/>
                <a:r>
                  <a:rPr lang="en-US" sz="600" b="1"/>
                  <a:t>Positive Stn</a:t>
                </a:r>
              </a:p>
            </p:txBody>
          </p:sp>
        </p:grpSp>
        <p:grpSp>
          <p:nvGrpSpPr>
            <p:cNvPr id="15384" name="Group 59"/>
            <p:cNvGrpSpPr>
              <a:grpSpLocks/>
            </p:cNvGrpSpPr>
            <p:nvPr/>
          </p:nvGrpSpPr>
          <p:grpSpPr bwMode="auto">
            <a:xfrm>
              <a:off x="5942932" y="2926736"/>
              <a:ext cx="1078039" cy="509811"/>
              <a:chOff x="3450149" y="4876797"/>
              <a:chExt cx="1362367" cy="644270"/>
            </a:xfrm>
          </p:grpSpPr>
          <p:sp>
            <p:nvSpPr>
              <p:cNvPr id="68" name="Rectangle 67"/>
              <p:cNvSpPr/>
              <p:nvPr/>
            </p:nvSpPr>
            <p:spPr>
              <a:xfrm>
                <a:off x="3505950" y="4877298"/>
                <a:ext cx="1296036" cy="60920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29" name="TextBox 68"/>
              <p:cNvSpPr txBox="1">
                <a:spLocks noChangeArrowheads="1"/>
              </p:cNvSpPr>
              <p:nvPr/>
            </p:nvSpPr>
            <p:spPr bwMode="auto">
              <a:xfrm>
                <a:off x="3450149" y="4876797"/>
                <a:ext cx="1362367" cy="644270"/>
              </a:xfrm>
              <a:prstGeom prst="rect">
                <a:avLst/>
              </a:prstGeom>
              <a:noFill/>
              <a:ln w="9525">
                <a:noFill/>
                <a:miter lim="800000"/>
                <a:headEnd/>
                <a:tailEnd/>
              </a:ln>
            </p:spPr>
            <p:txBody>
              <a:bodyPr wrap="none">
                <a:spAutoFit/>
              </a:bodyPr>
              <a:lstStyle/>
              <a:p>
                <a:pPr algn="ctr"/>
                <a:r>
                  <a:rPr lang="en-US" sz="600" b="1"/>
                  <a:t>Longitude &gt; 87.8</a:t>
                </a:r>
              </a:p>
              <a:p>
                <a:pPr algn="ctr"/>
                <a:r>
                  <a:rPr lang="en-US" sz="600" b="1"/>
                  <a:t>N = 70</a:t>
                </a:r>
              </a:p>
              <a:p>
                <a:pPr algn="ctr"/>
                <a:r>
                  <a:rPr lang="en-US" sz="600" b="1"/>
                  <a:t>Positive Stn</a:t>
                </a:r>
              </a:p>
            </p:txBody>
          </p:sp>
        </p:grpSp>
        <p:grpSp>
          <p:nvGrpSpPr>
            <p:cNvPr id="15385" name="Group 62"/>
            <p:cNvGrpSpPr>
              <a:grpSpLocks/>
            </p:cNvGrpSpPr>
            <p:nvPr/>
          </p:nvGrpSpPr>
          <p:grpSpPr bwMode="auto">
            <a:xfrm>
              <a:off x="7148872" y="2926736"/>
              <a:ext cx="1078039" cy="509811"/>
              <a:chOff x="3450149" y="4876797"/>
              <a:chExt cx="1362367" cy="644270"/>
            </a:xfrm>
          </p:grpSpPr>
          <p:sp>
            <p:nvSpPr>
              <p:cNvPr id="66" name="Rectangle 65"/>
              <p:cNvSpPr/>
              <p:nvPr/>
            </p:nvSpPr>
            <p:spPr>
              <a:xfrm>
                <a:off x="3505068" y="4877298"/>
                <a:ext cx="1296036" cy="6092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27" name="TextBox 66"/>
              <p:cNvSpPr txBox="1">
                <a:spLocks noChangeArrowheads="1"/>
              </p:cNvSpPr>
              <p:nvPr/>
            </p:nvSpPr>
            <p:spPr bwMode="auto">
              <a:xfrm>
                <a:off x="3450149" y="4876797"/>
                <a:ext cx="1362367" cy="644270"/>
              </a:xfrm>
              <a:prstGeom prst="rect">
                <a:avLst/>
              </a:prstGeom>
              <a:noFill/>
              <a:ln w="9525">
                <a:noFill/>
                <a:miter lim="800000"/>
                <a:headEnd/>
                <a:tailEnd/>
              </a:ln>
            </p:spPr>
            <p:txBody>
              <a:bodyPr wrap="none">
                <a:spAutoFit/>
              </a:bodyPr>
              <a:lstStyle/>
              <a:p>
                <a:pPr algn="ctr"/>
                <a:r>
                  <a:rPr lang="en-US" sz="600" b="1"/>
                  <a:t>Longitude &lt; 87.8</a:t>
                </a:r>
              </a:p>
              <a:p>
                <a:pPr algn="ctr"/>
                <a:r>
                  <a:rPr lang="en-US" sz="600" b="1"/>
                  <a:t>N = 82</a:t>
                </a:r>
              </a:p>
              <a:p>
                <a:pPr algn="ctr"/>
                <a:r>
                  <a:rPr lang="en-US" sz="600" b="1"/>
                  <a:t>Negative Stn</a:t>
                </a:r>
              </a:p>
            </p:txBody>
          </p:sp>
        </p:grpSp>
        <p:grpSp>
          <p:nvGrpSpPr>
            <p:cNvPr id="15386" name="Group 65"/>
            <p:cNvGrpSpPr>
              <a:grpSpLocks/>
            </p:cNvGrpSpPr>
            <p:nvPr/>
          </p:nvGrpSpPr>
          <p:grpSpPr bwMode="auto">
            <a:xfrm>
              <a:off x="6645432" y="3622481"/>
              <a:ext cx="1025048" cy="509811"/>
              <a:chOff x="3505200" y="4876797"/>
              <a:chExt cx="1295400" cy="644270"/>
            </a:xfrm>
          </p:grpSpPr>
          <p:sp>
            <p:nvSpPr>
              <p:cNvPr id="64" name="Rectangle 63"/>
              <p:cNvSpPr/>
              <p:nvPr/>
            </p:nvSpPr>
            <p:spPr>
              <a:xfrm>
                <a:off x="3504012" y="4875864"/>
                <a:ext cx="1296037" cy="60920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25" name="TextBox 64"/>
              <p:cNvSpPr txBox="1">
                <a:spLocks noChangeArrowheads="1"/>
              </p:cNvSpPr>
              <p:nvPr/>
            </p:nvSpPr>
            <p:spPr bwMode="auto">
              <a:xfrm>
                <a:off x="3601150" y="4876797"/>
                <a:ext cx="1060365" cy="644270"/>
              </a:xfrm>
              <a:prstGeom prst="rect">
                <a:avLst/>
              </a:prstGeom>
              <a:noFill/>
              <a:ln w="9525">
                <a:noFill/>
                <a:miter lim="800000"/>
                <a:headEnd/>
                <a:tailEnd/>
              </a:ln>
            </p:spPr>
            <p:txBody>
              <a:bodyPr wrap="none">
                <a:spAutoFit/>
              </a:bodyPr>
              <a:lstStyle/>
              <a:p>
                <a:pPr algn="ctr"/>
                <a:r>
                  <a:rPr lang="en-US" sz="600" b="1"/>
                  <a:t>SST &lt; 25.6</a:t>
                </a:r>
              </a:p>
              <a:p>
                <a:pPr algn="ctr"/>
                <a:r>
                  <a:rPr lang="en-US" sz="600" b="1"/>
                  <a:t>N = 24</a:t>
                </a:r>
              </a:p>
              <a:p>
                <a:pPr algn="ctr"/>
                <a:r>
                  <a:rPr lang="en-US" sz="600" b="1"/>
                  <a:t>Positive Stn</a:t>
                </a:r>
              </a:p>
            </p:txBody>
          </p:sp>
        </p:grpSp>
        <p:grpSp>
          <p:nvGrpSpPr>
            <p:cNvPr id="15387" name="Group 68"/>
            <p:cNvGrpSpPr>
              <a:grpSpLocks/>
            </p:cNvGrpSpPr>
            <p:nvPr/>
          </p:nvGrpSpPr>
          <p:grpSpPr bwMode="auto">
            <a:xfrm>
              <a:off x="7791072" y="3622481"/>
              <a:ext cx="1025047" cy="509811"/>
              <a:chOff x="3505200" y="4876797"/>
              <a:chExt cx="1295400" cy="644270"/>
            </a:xfrm>
          </p:grpSpPr>
          <p:sp>
            <p:nvSpPr>
              <p:cNvPr id="62" name="Rectangle 61"/>
              <p:cNvSpPr/>
              <p:nvPr/>
            </p:nvSpPr>
            <p:spPr>
              <a:xfrm>
                <a:off x="3504563" y="4875864"/>
                <a:ext cx="1296037" cy="60920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23" name="TextBox 62"/>
              <p:cNvSpPr txBox="1">
                <a:spLocks noChangeArrowheads="1"/>
              </p:cNvSpPr>
              <p:nvPr/>
            </p:nvSpPr>
            <p:spPr bwMode="auto">
              <a:xfrm>
                <a:off x="3566199" y="4876797"/>
                <a:ext cx="1130273" cy="644270"/>
              </a:xfrm>
              <a:prstGeom prst="rect">
                <a:avLst/>
              </a:prstGeom>
              <a:noFill/>
              <a:ln w="9525">
                <a:noFill/>
                <a:miter lim="800000"/>
                <a:headEnd/>
                <a:tailEnd/>
              </a:ln>
            </p:spPr>
            <p:txBody>
              <a:bodyPr wrap="none">
                <a:spAutoFit/>
              </a:bodyPr>
              <a:lstStyle/>
              <a:p>
                <a:pPr algn="ctr"/>
                <a:r>
                  <a:rPr lang="en-US" sz="600" b="1"/>
                  <a:t>SST &gt; 25.6</a:t>
                </a:r>
              </a:p>
              <a:p>
                <a:pPr algn="ctr"/>
                <a:r>
                  <a:rPr lang="en-US" sz="600" b="1"/>
                  <a:t>N = 58</a:t>
                </a:r>
              </a:p>
              <a:p>
                <a:pPr algn="ctr"/>
                <a:r>
                  <a:rPr lang="en-US" sz="600" b="1"/>
                  <a:t>Negative Stn</a:t>
                </a:r>
              </a:p>
            </p:txBody>
          </p:sp>
        </p:grpSp>
        <p:cxnSp>
          <p:nvCxnSpPr>
            <p:cNvPr id="27" name="Elbow Connector 72"/>
            <p:cNvCxnSpPr>
              <a:stCxn id="76" idx="1"/>
            </p:cNvCxnSpPr>
            <p:nvPr/>
          </p:nvCxnSpPr>
          <p:spPr>
            <a:xfrm rot="10800000" flipV="1">
              <a:off x="2851267" y="-241343"/>
              <a:ext cx="425122" cy="698993"/>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72"/>
            <p:cNvCxnSpPr>
              <a:stCxn id="60" idx="1"/>
              <a:endCxn id="15451" idx="0"/>
            </p:cNvCxnSpPr>
            <p:nvPr/>
          </p:nvCxnSpPr>
          <p:spPr>
            <a:xfrm rot="10800000" flipV="1">
              <a:off x="-451096" y="1165407"/>
              <a:ext cx="1157032" cy="205973"/>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72"/>
            <p:cNvCxnSpPr>
              <a:stCxn id="60" idx="3"/>
            </p:cNvCxnSpPr>
            <p:nvPr/>
          </p:nvCxnSpPr>
          <p:spPr>
            <a:xfrm>
              <a:off x="1718339" y="1165407"/>
              <a:ext cx="83271" cy="43824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72"/>
            <p:cNvCxnSpPr/>
            <p:nvPr/>
          </p:nvCxnSpPr>
          <p:spPr>
            <a:xfrm rot="10800000" flipV="1">
              <a:off x="4069657" y="1253055"/>
              <a:ext cx="810799" cy="34621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72"/>
            <p:cNvCxnSpPr/>
            <p:nvPr/>
          </p:nvCxnSpPr>
          <p:spPr>
            <a:xfrm>
              <a:off x="5897242" y="1231143"/>
              <a:ext cx="585089" cy="368122"/>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72"/>
            <p:cNvCxnSpPr/>
            <p:nvPr/>
          </p:nvCxnSpPr>
          <p:spPr>
            <a:xfrm rot="5400000">
              <a:off x="1030271" y="2000250"/>
              <a:ext cx="420710" cy="109567"/>
            </a:xfrm>
            <a:prstGeom prst="bentConnector3">
              <a:avLst>
                <a:gd name="adj1" fmla="val -585"/>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72"/>
            <p:cNvCxnSpPr/>
            <p:nvPr/>
          </p:nvCxnSpPr>
          <p:spPr>
            <a:xfrm>
              <a:off x="2329726" y="1844679"/>
              <a:ext cx="120524" cy="42071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72"/>
            <p:cNvCxnSpPr/>
            <p:nvPr/>
          </p:nvCxnSpPr>
          <p:spPr>
            <a:xfrm rot="10800000" flipV="1">
              <a:off x="-1053717" y="1612412"/>
              <a:ext cx="107375" cy="683654"/>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72"/>
            <p:cNvCxnSpPr/>
            <p:nvPr/>
          </p:nvCxnSpPr>
          <p:spPr>
            <a:xfrm>
              <a:off x="81402" y="1632134"/>
              <a:ext cx="153394" cy="652978"/>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72"/>
            <p:cNvCxnSpPr>
              <a:stCxn id="76" idx="3"/>
            </p:cNvCxnSpPr>
            <p:nvPr/>
          </p:nvCxnSpPr>
          <p:spPr>
            <a:xfrm>
              <a:off x="4301940" y="-241343"/>
              <a:ext cx="2390761" cy="850186"/>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72"/>
            <p:cNvCxnSpPr/>
            <p:nvPr/>
          </p:nvCxnSpPr>
          <p:spPr>
            <a:xfrm rot="5400000">
              <a:off x="3297221" y="1996964"/>
              <a:ext cx="422902" cy="109567"/>
            </a:xfrm>
            <a:prstGeom prst="bentConnector3">
              <a:avLst>
                <a:gd name="adj1" fmla="val -585"/>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72"/>
            <p:cNvCxnSpPr/>
            <p:nvPr/>
          </p:nvCxnSpPr>
          <p:spPr>
            <a:xfrm>
              <a:off x="4599964" y="1840297"/>
              <a:ext cx="120524" cy="422902"/>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72"/>
            <p:cNvCxnSpPr/>
            <p:nvPr/>
          </p:nvCxnSpPr>
          <p:spPr>
            <a:xfrm rot="5400000">
              <a:off x="5709897" y="1996964"/>
              <a:ext cx="422902" cy="109567"/>
            </a:xfrm>
            <a:prstGeom prst="bentConnector3">
              <a:avLst>
                <a:gd name="adj1" fmla="val -585"/>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72"/>
            <p:cNvCxnSpPr/>
            <p:nvPr/>
          </p:nvCxnSpPr>
          <p:spPr>
            <a:xfrm>
              <a:off x="7010447" y="1840297"/>
              <a:ext cx="122716" cy="422902"/>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72"/>
            <p:cNvCxnSpPr/>
            <p:nvPr/>
          </p:nvCxnSpPr>
          <p:spPr>
            <a:xfrm rot="5400000">
              <a:off x="6312517" y="2660898"/>
              <a:ext cx="422901" cy="109567"/>
            </a:xfrm>
            <a:prstGeom prst="bentConnector3">
              <a:avLst>
                <a:gd name="adj1" fmla="val -585"/>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72"/>
            <p:cNvCxnSpPr/>
            <p:nvPr/>
          </p:nvCxnSpPr>
          <p:spPr>
            <a:xfrm>
              <a:off x="7615260" y="2504231"/>
              <a:ext cx="120524" cy="422901"/>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72"/>
            <p:cNvCxnSpPr/>
            <p:nvPr/>
          </p:nvCxnSpPr>
          <p:spPr>
            <a:xfrm rot="5400000">
              <a:off x="6911852" y="3356604"/>
              <a:ext cx="420710" cy="109567"/>
            </a:xfrm>
            <a:prstGeom prst="bentConnector3">
              <a:avLst>
                <a:gd name="adj1" fmla="val -585"/>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72"/>
            <p:cNvCxnSpPr/>
            <p:nvPr/>
          </p:nvCxnSpPr>
          <p:spPr>
            <a:xfrm>
              <a:off x="8213497" y="3201033"/>
              <a:ext cx="120525" cy="42071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406" name="Group 5"/>
            <p:cNvGrpSpPr>
              <a:grpSpLocks/>
            </p:cNvGrpSpPr>
            <p:nvPr/>
          </p:nvGrpSpPr>
          <p:grpSpPr bwMode="auto">
            <a:xfrm>
              <a:off x="705051" y="924573"/>
              <a:ext cx="1052548" cy="509812"/>
              <a:chOff x="3505200" y="4876800"/>
              <a:chExt cx="1345383" cy="644274"/>
            </a:xfrm>
          </p:grpSpPr>
          <p:sp>
            <p:nvSpPr>
              <p:cNvPr id="60" name="Rectangle 59"/>
              <p:cNvSpPr/>
              <p:nvPr/>
            </p:nvSpPr>
            <p:spPr>
              <a:xfrm>
                <a:off x="3506331" y="4876551"/>
                <a:ext cx="1294070" cy="6092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21" name="TextBox 60"/>
              <p:cNvSpPr txBox="1">
                <a:spLocks noChangeArrowheads="1"/>
              </p:cNvSpPr>
              <p:nvPr/>
            </p:nvSpPr>
            <p:spPr bwMode="auto">
              <a:xfrm>
                <a:off x="3571610" y="4876802"/>
                <a:ext cx="1278973" cy="644272"/>
              </a:xfrm>
              <a:prstGeom prst="rect">
                <a:avLst/>
              </a:prstGeom>
              <a:noFill/>
              <a:ln w="9525">
                <a:noFill/>
                <a:miter lim="800000"/>
                <a:headEnd/>
                <a:tailEnd/>
              </a:ln>
            </p:spPr>
            <p:txBody>
              <a:bodyPr wrap="none">
                <a:spAutoFit/>
              </a:bodyPr>
              <a:lstStyle/>
              <a:p>
                <a:pPr algn="ctr"/>
                <a:r>
                  <a:rPr lang="en-US" sz="600" b="1"/>
                  <a:t>Date &lt; 8</a:t>
                </a:r>
                <a:r>
                  <a:rPr lang="en-US" sz="600" b="1" baseline="30000"/>
                  <a:t>th</a:t>
                </a:r>
                <a:r>
                  <a:rPr lang="en-US" sz="600" b="1"/>
                  <a:t> May </a:t>
                </a:r>
              </a:p>
              <a:p>
                <a:pPr algn="ctr"/>
                <a:r>
                  <a:rPr lang="en-US" sz="600" b="1"/>
                  <a:t>N =375</a:t>
                </a:r>
              </a:p>
              <a:p>
                <a:pPr algn="ctr"/>
                <a:r>
                  <a:rPr lang="en-US" sz="600" b="1"/>
                  <a:t>Negative Stn</a:t>
                </a:r>
              </a:p>
            </p:txBody>
          </p:sp>
        </p:grpSp>
        <p:grpSp>
          <p:nvGrpSpPr>
            <p:cNvPr id="15407" name="Group 5"/>
            <p:cNvGrpSpPr>
              <a:grpSpLocks/>
            </p:cNvGrpSpPr>
            <p:nvPr/>
          </p:nvGrpSpPr>
          <p:grpSpPr bwMode="auto">
            <a:xfrm>
              <a:off x="4883928" y="990593"/>
              <a:ext cx="1038160" cy="509813"/>
              <a:chOff x="3505200" y="4876800"/>
              <a:chExt cx="1326993" cy="644275"/>
            </a:xfrm>
          </p:grpSpPr>
          <p:sp>
            <p:nvSpPr>
              <p:cNvPr id="58" name="Rectangle 57"/>
              <p:cNvSpPr/>
              <p:nvPr/>
            </p:nvSpPr>
            <p:spPr>
              <a:xfrm>
                <a:off x="3506365" y="4876191"/>
                <a:ext cx="1294071" cy="6092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19" name="TextBox 58"/>
              <p:cNvSpPr txBox="1">
                <a:spLocks noChangeArrowheads="1"/>
              </p:cNvSpPr>
              <p:nvPr/>
            </p:nvSpPr>
            <p:spPr bwMode="auto">
              <a:xfrm>
                <a:off x="3589988" y="4876803"/>
                <a:ext cx="1242205" cy="644272"/>
              </a:xfrm>
              <a:prstGeom prst="rect">
                <a:avLst/>
              </a:prstGeom>
              <a:noFill/>
              <a:ln w="9525">
                <a:noFill/>
                <a:miter lim="800000"/>
                <a:headEnd/>
                <a:tailEnd/>
              </a:ln>
            </p:spPr>
            <p:txBody>
              <a:bodyPr wrap="none">
                <a:spAutoFit/>
              </a:bodyPr>
              <a:lstStyle/>
              <a:p>
                <a:pPr algn="ctr"/>
                <a:r>
                  <a:rPr lang="en-US" sz="600" b="1"/>
                  <a:t>Date &gt; 8</a:t>
                </a:r>
                <a:r>
                  <a:rPr lang="en-US" sz="600" b="1" baseline="30000"/>
                  <a:t>th</a:t>
                </a:r>
                <a:r>
                  <a:rPr lang="en-US" sz="600" b="1"/>
                  <a:t> May</a:t>
                </a:r>
              </a:p>
              <a:p>
                <a:pPr algn="ctr"/>
                <a:r>
                  <a:rPr lang="en-US" sz="600" b="1"/>
                  <a:t>N =527</a:t>
                </a:r>
              </a:p>
              <a:p>
                <a:pPr algn="ctr"/>
                <a:r>
                  <a:rPr lang="en-US" sz="600" b="1"/>
                  <a:t>Positive Stn</a:t>
                </a:r>
              </a:p>
            </p:txBody>
          </p:sp>
        </p:grpSp>
        <p:cxnSp>
          <p:nvCxnSpPr>
            <p:cNvPr id="48" name="Elbow Connector 72"/>
            <p:cNvCxnSpPr/>
            <p:nvPr/>
          </p:nvCxnSpPr>
          <p:spPr>
            <a:xfrm>
              <a:off x="3379382" y="698682"/>
              <a:ext cx="2057677" cy="291429"/>
            </a:xfrm>
            <a:prstGeom prst="bentConnector3">
              <a:avLst>
                <a:gd name="adj1" fmla="val 100004"/>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Elbow Connector 72"/>
            <p:cNvCxnSpPr>
              <a:endCxn id="15421" idx="0"/>
            </p:cNvCxnSpPr>
            <p:nvPr/>
          </p:nvCxnSpPr>
          <p:spPr>
            <a:xfrm rot="10800000" flipV="1">
              <a:off x="1258156" y="698682"/>
              <a:ext cx="959811" cy="225693"/>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72"/>
            <p:cNvCxnSpPr/>
            <p:nvPr/>
          </p:nvCxnSpPr>
          <p:spPr>
            <a:xfrm rot="10800000" flipV="1">
              <a:off x="-1671677" y="2523951"/>
              <a:ext cx="107375" cy="67489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72"/>
            <p:cNvCxnSpPr/>
            <p:nvPr/>
          </p:nvCxnSpPr>
          <p:spPr>
            <a:xfrm rot="16200000" flipH="1">
              <a:off x="-831272" y="2827430"/>
              <a:ext cx="685846" cy="78889"/>
            </a:xfrm>
            <a:prstGeom prst="bentConnector3">
              <a:avLst>
                <a:gd name="adj1" fmla="val -1389"/>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412" name="Group 59"/>
            <p:cNvGrpSpPr>
              <a:grpSpLocks/>
            </p:cNvGrpSpPr>
            <p:nvPr/>
          </p:nvGrpSpPr>
          <p:grpSpPr bwMode="auto">
            <a:xfrm>
              <a:off x="-2193218" y="3210582"/>
              <a:ext cx="1078038" cy="509812"/>
              <a:chOff x="3450148" y="4876794"/>
              <a:chExt cx="1362365" cy="644271"/>
            </a:xfrm>
          </p:grpSpPr>
          <p:sp>
            <p:nvSpPr>
              <p:cNvPr id="56" name="Rectangle 55"/>
              <p:cNvSpPr/>
              <p:nvPr/>
            </p:nvSpPr>
            <p:spPr>
              <a:xfrm>
                <a:off x="3505534" y="4875803"/>
                <a:ext cx="1296036" cy="609205"/>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17" name="TextBox 56"/>
              <p:cNvSpPr txBox="1">
                <a:spLocks noChangeArrowheads="1"/>
              </p:cNvSpPr>
              <p:nvPr/>
            </p:nvSpPr>
            <p:spPr bwMode="auto">
              <a:xfrm>
                <a:off x="3450148" y="4876794"/>
                <a:ext cx="1362365" cy="644271"/>
              </a:xfrm>
              <a:prstGeom prst="rect">
                <a:avLst/>
              </a:prstGeom>
              <a:noFill/>
              <a:ln w="9525">
                <a:noFill/>
                <a:miter lim="800000"/>
                <a:headEnd/>
                <a:tailEnd/>
              </a:ln>
            </p:spPr>
            <p:txBody>
              <a:bodyPr wrap="none">
                <a:spAutoFit/>
              </a:bodyPr>
              <a:lstStyle/>
              <a:p>
                <a:pPr algn="ctr"/>
                <a:r>
                  <a:rPr lang="en-US" sz="600" b="1"/>
                  <a:t>Longitude &lt; 87.0</a:t>
                </a:r>
              </a:p>
              <a:p>
                <a:pPr algn="ctr"/>
                <a:r>
                  <a:rPr lang="en-US" sz="600" b="1"/>
                  <a:t>N = 49</a:t>
                </a:r>
              </a:p>
              <a:p>
                <a:pPr algn="ctr"/>
                <a:r>
                  <a:rPr lang="en-US" sz="600" b="1"/>
                  <a:t>Positive Stn</a:t>
                </a:r>
              </a:p>
            </p:txBody>
          </p:sp>
        </p:grpSp>
        <p:grpSp>
          <p:nvGrpSpPr>
            <p:cNvPr id="15413" name="Group 62"/>
            <p:cNvGrpSpPr>
              <a:grpSpLocks/>
            </p:cNvGrpSpPr>
            <p:nvPr/>
          </p:nvGrpSpPr>
          <p:grpSpPr bwMode="auto">
            <a:xfrm>
              <a:off x="-987275" y="3210582"/>
              <a:ext cx="1078038" cy="509812"/>
              <a:chOff x="3450155" y="4876794"/>
              <a:chExt cx="1362367" cy="644271"/>
            </a:xfrm>
          </p:grpSpPr>
          <p:sp>
            <p:nvSpPr>
              <p:cNvPr id="54" name="Rectangle 53"/>
              <p:cNvSpPr/>
              <p:nvPr/>
            </p:nvSpPr>
            <p:spPr>
              <a:xfrm>
                <a:off x="3504655" y="4875803"/>
                <a:ext cx="1296038" cy="60920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a:p>
            </p:txBody>
          </p:sp>
          <p:sp>
            <p:nvSpPr>
              <p:cNvPr id="15415" name="TextBox 54"/>
              <p:cNvSpPr txBox="1">
                <a:spLocks noChangeArrowheads="1"/>
              </p:cNvSpPr>
              <p:nvPr/>
            </p:nvSpPr>
            <p:spPr bwMode="auto">
              <a:xfrm>
                <a:off x="3450155" y="4876794"/>
                <a:ext cx="1362367" cy="644271"/>
              </a:xfrm>
              <a:prstGeom prst="rect">
                <a:avLst/>
              </a:prstGeom>
              <a:noFill/>
              <a:ln w="9525">
                <a:noFill/>
                <a:miter lim="800000"/>
                <a:headEnd/>
                <a:tailEnd/>
              </a:ln>
            </p:spPr>
            <p:txBody>
              <a:bodyPr wrap="none">
                <a:spAutoFit/>
              </a:bodyPr>
              <a:lstStyle/>
              <a:p>
                <a:pPr algn="ctr"/>
                <a:r>
                  <a:rPr lang="en-US" sz="600" b="1"/>
                  <a:t>Longitude &gt; 87.0</a:t>
                </a:r>
              </a:p>
              <a:p>
                <a:pPr algn="ctr"/>
                <a:r>
                  <a:rPr lang="en-US" sz="600" b="1"/>
                  <a:t>N = 22</a:t>
                </a:r>
              </a:p>
              <a:p>
                <a:pPr algn="ctr"/>
                <a:r>
                  <a:rPr lang="en-US" sz="600" b="1"/>
                  <a:t>Negative Stn</a:t>
                </a:r>
              </a:p>
            </p:txBody>
          </p:sp>
        </p:grpSp>
      </p:grpSp>
      <p:sp>
        <p:nvSpPr>
          <p:cNvPr id="15365" name="TextBox 102"/>
          <p:cNvSpPr txBox="1">
            <a:spLocks noChangeArrowheads="1"/>
          </p:cNvSpPr>
          <p:nvPr/>
        </p:nvSpPr>
        <p:spPr bwMode="auto">
          <a:xfrm>
            <a:off x="7739063" y="6627813"/>
            <a:ext cx="1404937" cy="230187"/>
          </a:xfrm>
          <a:prstGeom prst="rect">
            <a:avLst/>
          </a:prstGeom>
          <a:noFill/>
          <a:ln w="9525">
            <a:noFill/>
            <a:miter lim="800000"/>
            <a:headEnd/>
            <a:tailEnd/>
          </a:ln>
        </p:spPr>
        <p:txBody>
          <a:bodyPr wrap="none">
            <a:spAutoFit/>
          </a:bodyPr>
          <a:lstStyle/>
          <a:p>
            <a:r>
              <a:rPr lang="en-US" sz="900"/>
              <a:t>(Muhling </a:t>
            </a:r>
            <a:r>
              <a:rPr lang="en-US" sz="900" i="1"/>
              <a:t>et al</a:t>
            </a:r>
            <a:r>
              <a:rPr lang="en-US" sz="900"/>
              <a:t>., submitted)</a:t>
            </a:r>
          </a:p>
        </p:txBody>
      </p:sp>
      <p:sp>
        <p:nvSpPr>
          <p:cNvPr id="104" name="Down Arrow 103"/>
          <p:cNvSpPr/>
          <p:nvPr/>
        </p:nvSpPr>
        <p:spPr>
          <a:xfrm>
            <a:off x="5257800" y="27432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7" name="TextBox 108"/>
          <p:cNvSpPr txBox="1">
            <a:spLocks noChangeArrowheads="1"/>
          </p:cNvSpPr>
          <p:nvPr/>
        </p:nvSpPr>
        <p:spPr bwMode="auto">
          <a:xfrm>
            <a:off x="990600" y="2819400"/>
            <a:ext cx="4039888" cy="246221"/>
          </a:xfrm>
          <a:prstGeom prst="rect">
            <a:avLst/>
          </a:prstGeom>
          <a:noFill/>
          <a:ln w="9525">
            <a:noFill/>
            <a:miter lim="800000"/>
            <a:headEnd/>
            <a:tailEnd/>
          </a:ln>
        </p:spPr>
        <p:txBody>
          <a:bodyPr wrap="none">
            <a:spAutoFit/>
          </a:bodyPr>
          <a:lstStyle/>
          <a:p>
            <a:r>
              <a:rPr lang="en-US" sz="1000" b="1">
                <a:latin typeface="+mj-lt"/>
              </a:rPr>
              <a:t>Classification tree model of favorable larval bluefin tuna habitat</a:t>
            </a:r>
          </a:p>
        </p:txBody>
      </p:sp>
      <p:sp>
        <p:nvSpPr>
          <p:cNvPr id="15368" name="TextBox 90"/>
          <p:cNvSpPr txBox="1">
            <a:spLocks noChangeArrowheads="1"/>
          </p:cNvSpPr>
          <p:nvPr/>
        </p:nvSpPr>
        <p:spPr bwMode="auto">
          <a:xfrm>
            <a:off x="2819399" y="5688013"/>
            <a:ext cx="5715001" cy="1015663"/>
          </a:xfrm>
          <a:prstGeom prst="rect">
            <a:avLst/>
          </a:prstGeom>
          <a:noFill/>
          <a:ln w="9525">
            <a:noFill/>
            <a:miter lim="800000"/>
            <a:headEnd/>
            <a:tailEnd/>
          </a:ln>
        </p:spPr>
        <p:txBody>
          <a:bodyPr wrap="square">
            <a:spAutoFit/>
          </a:bodyPr>
          <a:lstStyle/>
          <a:p>
            <a:r>
              <a:rPr lang="en-US" sz="1200" b="1" dirty="0" err="1">
                <a:latin typeface="+mj-lt"/>
              </a:rPr>
              <a:t>Bluefin</a:t>
            </a:r>
            <a:r>
              <a:rPr lang="en-US" sz="1200" b="1" dirty="0">
                <a:latin typeface="+mj-lt"/>
              </a:rPr>
              <a:t> larvae were most likely to be found:</a:t>
            </a:r>
          </a:p>
          <a:p>
            <a:r>
              <a:rPr lang="en-US" sz="1200" dirty="0">
                <a:latin typeface="+mj-lt"/>
              </a:rPr>
              <a:t>	- Where temperatures at 200m were lower</a:t>
            </a:r>
          </a:p>
          <a:p>
            <a:r>
              <a:rPr lang="en-US" sz="1200" dirty="0">
                <a:latin typeface="+mj-lt"/>
              </a:rPr>
              <a:t>	- After May 8</a:t>
            </a:r>
            <a:r>
              <a:rPr lang="en-US" sz="1200" baseline="30000" dirty="0">
                <a:latin typeface="+mj-lt"/>
              </a:rPr>
              <a:t>th</a:t>
            </a:r>
            <a:r>
              <a:rPr lang="en-US" sz="1200" dirty="0">
                <a:latin typeface="+mj-lt"/>
              </a:rPr>
              <a:t> each year</a:t>
            </a:r>
          </a:p>
          <a:p>
            <a:r>
              <a:rPr lang="en-US" sz="1200" dirty="0">
                <a:latin typeface="+mj-lt"/>
              </a:rPr>
              <a:t>	- During darker moon phases</a:t>
            </a:r>
          </a:p>
          <a:p>
            <a:r>
              <a:rPr lang="en-US" sz="1200" dirty="0">
                <a:latin typeface="+mj-lt"/>
              </a:rPr>
              <a:t>	- Where sea surface temperatures were between ~ 23.4 </a:t>
            </a:r>
            <a:r>
              <a:rPr lang="en-US" sz="1200" dirty="0" smtClean="0">
                <a:latin typeface="+mj-lt"/>
              </a:rPr>
              <a:t>and 28.5°C</a:t>
            </a:r>
            <a:endParaRPr lang="en-US" sz="12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7763" cy="609600"/>
          </a:xfrm>
        </p:spPr>
        <p:txBody>
          <a:bodyPr>
            <a:normAutofit fontScale="90000"/>
          </a:bodyPr>
          <a:lstStyle/>
          <a:p>
            <a:pPr algn="ctr" fontAlgn="auto">
              <a:spcAft>
                <a:spcPts val="0"/>
              </a:spcAft>
              <a:defRPr/>
            </a:pPr>
            <a:r>
              <a:rPr lang="en-US" sz="3600" b="1" dirty="0" smtClean="0">
                <a:solidFill>
                  <a:schemeClr val="tx2">
                    <a:satMod val="130000"/>
                  </a:schemeClr>
                </a:solidFill>
                <a:effectLst/>
              </a:rPr>
              <a:t>Habitat modeling results</a:t>
            </a:r>
            <a:endParaRPr lang="en-US" sz="3600" b="1" dirty="0">
              <a:solidFill>
                <a:schemeClr val="tx2">
                  <a:satMod val="130000"/>
                </a:schemeClr>
              </a:solidFill>
              <a:effectLst/>
            </a:endParaRPr>
          </a:p>
        </p:txBody>
      </p:sp>
      <p:pic>
        <p:nvPicPr>
          <p:cNvPr id="16387" name="Picture 2"/>
          <p:cNvPicPr>
            <a:picLocks noChangeAspect="1" noChangeArrowheads="1"/>
          </p:cNvPicPr>
          <p:nvPr/>
        </p:nvPicPr>
        <p:blipFill>
          <a:blip r:embed="rId2" cstate="print"/>
          <a:srcRect/>
          <a:stretch>
            <a:fillRect/>
          </a:stretch>
        </p:blipFill>
        <p:spPr bwMode="auto">
          <a:xfrm>
            <a:off x="984250" y="1600200"/>
            <a:ext cx="8159750" cy="5257800"/>
          </a:xfrm>
          <a:prstGeom prst="rect">
            <a:avLst/>
          </a:prstGeom>
          <a:noFill/>
          <a:ln w="9525">
            <a:noFill/>
            <a:miter lim="800000"/>
            <a:headEnd/>
            <a:tailEnd/>
          </a:ln>
        </p:spPr>
      </p:pic>
      <p:sp>
        <p:nvSpPr>
          <p:cNvPr id="4" name="Rectangle 3"/>
          <p:cNvSpPr/>
          <p:nvPr/>
        </p:nvSpPr>
        <p:spPr>
          <a:xfrm>
            <a:off x="1066800" y="609600"/>
            <a:ext cx="7696200" cy="1302921"/>
          </a:xfrm>
          <a:prstGeom prst="rect">
            <a:avLst/>
          </a:prstGeom>
        </p:spPr>
        <p:txBody>
          <a:bodyPr>
            <a:spAutoFit/>
          </a:bodyPr>
          <a:lstStyle/>
          <a:p>
            <a:pPr marL="228600" indent="-228600">
              <a:spcAft>
                <a:spcPts val="800"/>
              </a:spcAft>
              <a:buClr>
                <a:schemeClr val="accent6">
                  <a:lumMod val="50000"/>
                </a:schemeClr>
              </a:buClr>
              <a:buFont typeface="Arial" pitchFamily="34" charset="0"/>
              <a:buChar char="•"/>
              <a:defRPr/>
            </a:pPr>
            <a:r>
              <a:rPr lang="en-US" dirty="0" err="1">
                <a:latin typeface="+mj-lt"/>
              </a:rPr>
              <a:t>Bluefin</a:t>
            </a:r>
            <a:r>
              <a:rPr lang="en-US" dirty="0">
                <a:latin typeface="+mj-lt"/>
              </a:rPr>
              <a:t> tuna larvae were assigned to favorable habitat with ~88% accuracy</a:t>
            </a:r>
          </a:p>
          <a:p>
            <a:pPr marL="228600" indent="-228600">
              <a:spcAft>
                <a:spcPts val="800"/>
              </a:spcAft>
              <a:buClr>
                <a:schemeClr val="accent6">
                  <a:lumMod val="50000"/>
                </a:schemeClr>
              </a:buClr>
              <a:buFont typeface="Arial" pitchFamily="34" charset="0"/>
              <a:buChar char="•"/>
              <a:defRPr/>
            </a:pPr>
            <a:r>
              <a:rPr lang="en-US" dirty="0">
                <a:latin typeface="+mj-lt"/>
              </a:rPr>
              <a:t>Changes in larval distribution largely explained by changed in habitat extent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2468</TotalTime>
  <Words>1219</Words>
  <Application>Microsoft Office PowerPoint</Application>
  <PresentationFormat>On-screen Show (4:3)</PresentationFormat>
  <Paragraphs>195</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Solstice</vt:lpstr>
      <vt:lpstr>Predicting the occurrence of bluefin tuna (Thunnus thynnus) larvae in the Gulf of Mexico</vt:lpstr>
      <vt:lpstr>Bluefin tuna biology and life history</vt:lpstr>
      <vt:lpstr>The Bluefin Tuna larval index</vt:lpstr>
      <vt:lpstr>Sampling for bluefin tuna larvae</vt:lpstr>
      <vt:lpstr>Spawning biomass and larval abundance</vt:lpstr>
      <vt:lpstr>Slide 6</vt:lpstr>
      <vt:lpstr>Slide 7</vt:lpstr>
      <vt:lpstr>Slide 8</vt:lpstr>
      <vt:lpstr>Habitat modeling results</vt:lpstr>
      <vt:lpstr>Slide 10</vt:lpstr>
      <vt:lpstr>Slide 11</vt:lpstr>
      <vt:lpstr>Directed sampling techniques</vt:lpstr>
      <vt:lpstr>Conclusions</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Muhling</dc:creator>
  <cp:lastModifiedBy> </cp:lastModifiedBy>
  <cp:revision>195</cp:revision>
  <dcterms:created xsi:type="dcterms:W3CDTF">2008-06-30T18:42:16Z</dcterms:created>
  <dcterms:modified xsi:type="dcterms:W3CDTF">2010-07-09T22:20:24Z</dcterms:modified>
</cp:coreProperties>
</file>